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78240" y="1280160"/>
            <a:ext cx="2743200" cy="2743200"/>
          </a:xfrm>
          <a:prstGeom prst="ellips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78240" y="1280160"/>
            <a:ext cx="2743200" cy="2743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4000" b="1">
                <a:solidFill>
                  <a:srgbClr val="F2B134"/>
                </a:solidFill>
                <a:latin typeface="Georgia"/>
              </a:rPr>
              <a:t>ISO</a:t>
            </a:r>
          </a:p>
          <a:p>
            <a:pPr algn="ctr"/>
            <a:r>
              <a:rPr sz="4000" b="1">
                <a:solidFill>
                  <a:srgbClr val="F2B134"/>
                </a:solidFill>
                <a:latin typeface="Georgia"/>
              </a:rPr>
              <a:t>13485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914400"/>
            <a:ext cx="71323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F2B134"/>
                </a:solidFill>
                <a:latin typeface="Calibri"/>
              </a:rPr>
              <a:t>SKILLMED MASTER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713232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Georgia"/>
              </a:rPr>
              <a:t>ISO 13485:2016 Medical Devices Quality Management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71323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Requirements for regulatory purposes — clause-by-clause guide with audit insights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760720"/>
            <a:ext cx="71323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D9F2EF"/>
                </a:solidFill>
                <a:latin typeface="Calibri"/>
              </a:rPr>
              <a:t>www.skillmed.in  •  Free training &amp; certification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4572000"/>
            <a:ext cx="347472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Clauses 4 – 8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Design • Production • CAPA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Purpose, Scope &amp; Business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Specifies QMS requirements for organizations involved in any life-cycle stage of a medical device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Applies to manufacturers, suppliers, distributors, importers, service providers and sterilizers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Primary aim: consistently meet customer AND applicable regulatory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Emphasises safety and performance — not continual improvement for its own sake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Recognised basis for CE (EU MDR), MDSAP, Health Canada, FDA QMSR and CDSCO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Business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Market access in 100+ countries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Fewer recalls &amp; complaints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Faster regulator audits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Customer &amp; tender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Comparison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ISO 13485 vs ISO 9001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ISO 9001:2015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Generic — any industry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Customer satisfaction &amp; continual improvement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Annex SL high-level structure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Documented information (flexible)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Risk-based thinking (general)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ISO 13485:2016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Medical devices only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Regulatory compliance &amp; effectiveness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Clause structure from ISO 9001:2008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Many mandatory procedures &amp; records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Risk management across product realization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Regulations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Global Regulatory Mapping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Market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How ISO 13485 is used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Key link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European Union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Harmonised as EN ISO 13485:2016+A11:2021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Presumption of conformity with MDR/IVDR QMS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United States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Incorporated by reference in FDA QMSR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21 CFR Part 820 (effective Feb 2026)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MDSAP countries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Audit model built on ISO 13485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USA, Canada, Brazil, Japan, Australia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QMS aligned via MDR 2017 Fifth Schedule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CDSCO manufacturing licence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Canada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Required via MDSAP certificate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Class II–IV device licences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Clauses 0–8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Structure of the Standard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Clauses 0–3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Introduction, scope, normative references, terms &amp; definitions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Quality management system &amp; documentation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Management responsibility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 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Resource management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 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Product realization — the largest clause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7720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008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6008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444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Clause 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008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Measurement, analysis &amp; improvement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Clause 0.2 / 4.1.2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Process Approach &amp; Risk-Based Thinking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Manage activities as interrelated processes with inputs, outputs and controls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Apply a risk-based approach to control of QMS processes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Risk in ISO 13485 = risk to safety &amp; performance of the device and to regulatory compliance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Product risk management is performed per ISO 14971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Effort and controls are proportionate to the risk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'Documented' = established, implemented &amp; maintained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'Where appropriate' must be justified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Regulatory requirements are always in scope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Quality Management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4 — general requirements, documentation, Medical Device File, control of documents and records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General QMS 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the organization's role(s) under applicable regulations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Determine processes and their sequence &amp; interaction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Ensure resources, monitoring, measurement and analysis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Control outsourced processes proportionate to risk, via written quality agreements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Validate computer software used in the QMS before first use and after changes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Outsourcing tips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You stay responsible for outsourced work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Define controls in agreements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Monitor supplier performance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Documentation Hierarchy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9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Quality Manual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Scope, exclusions, process interaction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Policies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Quality policy &amp; objectives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Procedures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SOPs required by the standard and regulations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Work Instructions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Step-by-step task guidance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Records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Objective evidence of activities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Every level must be controlled — documents per 4.2.4, records per 4.2.5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The Quality Manual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Scope of the QMS, with details and justification of exclusions or non-applications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Documented procedures or references to them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Description of the interaction between QMS processes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Outline of the documentation structure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Exclusions limited to design &amp; development only when regulations permit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Auditor checks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Is the scope consistent with certificate?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Are exclusions justified?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Is the process map current?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Medical Device File (MDF)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Description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General description, intended use/purpose and labelling incl. IFU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Specifications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Product specifications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Manufacturing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Specifications/procedures for manufacturing, packaging, storage, handling, distribution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Measuring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Procedures for measuring &amp; monitoring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Installation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Requirements for installation, as appropriate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7720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008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6008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444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Servicing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008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Procedures for servicing, as appropriate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Control of Documents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12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Review &amp; approve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Before issue, by authorised persons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Update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Re-review and re-approve changes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Identify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Current revision status visible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Available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At points of use, legible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Obsolete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Prevent unintended use; retain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Retain obsolete documents for at least the lifetime of the device, or as regulations require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Control of Records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Records remain legible, readily identifiable and retrievable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Documented procedure for identification, storage, security, integrity, retrieval, retention and disposition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Protect confidential health information per applicable regulations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Changes to records must remain identifiable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Retain for device lifetime, but not less than two years from release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Typical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Training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Batch / DHR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Calibration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Complaints &amp; CAPA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Audit reports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4.1.6 / 4.2.5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Electronic Records &amp; QMS 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Validation expectations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Validate QMS software before use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Approach proportionate to risk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Re-validate after changes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Keep validation records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Data integrity (ALCOA+)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Attributable &amp; legible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Contemporaneous &amp; original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Accurate &amp; complete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Secure audit trails (cf. 21 CFR Part 11)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Clause 4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Evidence an auditor expects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QMS roles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Documented role: manufacturer, importer, distributor…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Process map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Interactions and outsourced processes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Quality manual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Scope, exclusions, references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MDF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One file per device type/family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Document control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SOP, master list, change history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Records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Retention matrix, backups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Software validation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Protocols &amp; reports for QMS tools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Management Responsibility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5 — commitment, policy, objectives, responsibility and management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5.1 / 5.2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Commitment &amp; Customer 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Top management communicates the importance of customer and regulatory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Establishes quality policy and objectives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Conducts management reviews and ensures resources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Ensures customer and applicable regulatory requirements are determined and met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Signed policy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Review minutes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Budget approvals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Communication records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5.3 / 5.4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Quality Policy &amp; Objectives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Quality policy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Applicable to the purpose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Commitment to comply &amp; maintain effectiveness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Framework for objectives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Communicated and understood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Reviewed for suitability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Quality objectives (SMART)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Measurable &amp; consistent with policy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e.g. Complaint closure ≤ 30 days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e.g. Supplier OTIF ≥ 95%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e.g. CAPA effectiveness ≥ 90%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Planned at relevant functions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5.5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Responsibility, Authority &amp; Communication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Defined roles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Responsibilities and authorities documented and communicated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080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5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Interrelation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Document interrelation of staff who manage, perform and verify work affecting quality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Management Rep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Member of management ensuring processes are documented and reported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40080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5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Communication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Internal communication on QMS effectiveness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5.6.2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Management Review Inputs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Input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Input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Feedback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Monitoring &amp; measurement of processes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Complaint handling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Monitoring &amp; measurement of product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Reporting to regulators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Corrective action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Audits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Preventive action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Follow-up from previous reviews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11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Changes affecting the QMS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Recommendations for improvement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New or revised regulatory requirements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5.6.3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Management Review Outputs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Improvement needed to maintain suitability, adequacy and effectiveness of the QMS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Improvement of product related to customer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Changes needed to respond to new or revised regulatory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Resource needs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Review at documented planned intervals; keep records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Good practice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Data-driven KPI pack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Action owners &amp; due dates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Trend over last periods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Audit pitfalls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Common Clause 5 Findings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Missing inputs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Review minutes skip one or more of the 12 required inputs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No decisions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Outputs not recorded as decisions and actions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Vague objectives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Objectives not measurable or not tracked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Interval missed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Reviews not held at the planned frequency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Policy unknown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Staff cannot explain how policy relates to their work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7720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008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6008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444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Regulatory gaps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008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Regulatory changes not discussed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Resource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6 — people, competence, infrastructure and work 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6.1 / 6.2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Resources &amp; Human Competence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Determine and provide resources to implement the QMS and meet regulatory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Personnel competent on education, training, skills and experience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the process for establishing competence, providing training and ensuring awareness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Evaluate effectiveness of actions taken — proportionate to risk of the work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Job descriptions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Competence matrix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Training records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Effectiveness checks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6.2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Training Program Lifecycle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25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Identify need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Role, SOP changes, gaps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Curriculum &amp; schedule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Deliver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Classroom, OJT, e-learning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Evaluate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Test, observation, KPIs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Record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Retain evidence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Effectiveness is the key word — attendance alone is not proof of competence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6.3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Infrastructure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Buildings &amp; space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Adequate for product conformity, preventing mix-ups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080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5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Process equipment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Hardware and software with maintenance requirements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Supporting services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Transport, communication, IT systems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40080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5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Maintenance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Documented maintenance activities, intervals and records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6.4.1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Work Environment &amp; Cleanrooms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requirements for the work environment needed for conformity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health, cleanliness and clothing requirements for personnel if contact could affect product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Cleanroom classification and monitoring per ISO 14644 where applicable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Train or supervise personnel working temporarily in special conditions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Monitor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Particles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Pressure differentials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Temperature &amp; humidity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Microbial counts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6.4.2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Contamination Control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28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Contaminated product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Plan &amp; document arrangements for contaminated or potentially contaminated product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Prevent contamination of work environment, personnel or product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Returned and used devices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Sterile devices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Document requirements for microorganism / particulate control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Maintain cleanliness during assembly and packaging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Bioburden monitoring before sterilization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Product Realization — Planning &amp;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7.1 – 7.3 — planning, customer processes and design controls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Planning of Product Realization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Plan and develop processes needed for product realization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one or more processes for risk management (ISO 14971)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Determine quality objectives, verification, validation, monitoring, inspection and acceptance criteria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Define records needed to show conformity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Keep risk management records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ISO 14971 link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Hazard identification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Risk estimation &amp; control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Residual risk evaluation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Production &amp; post-production info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Customer-Related Processes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Determine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Specified, implied, regulatory requirements; user training needs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Before commitment — tenders, orders, contracts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Changes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Amend documents and inform personnel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Communicate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Product info, enquiries, feedback, complaints, advisory notices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Regulators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Communicate with authorities per regulations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7.3.2 / 7.3.3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Design Planning &amp; Inputs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D&amp;D planning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Stages and reviews at each stage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Verification, validation &amp; transfer activities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Responsibilities &amp; authorities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Traceability of outputs to inputs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Resources incl. competence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Design inputs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Functional, performance, usability &amp; safety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Regulatory requirements &amp; standards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Risk management outputs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Previous similar designs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Complete, unambiguous, verifiable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7.3.4 / 7.3.5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Design Outputs &amp; Reviews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Outputs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Meet input requirements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Information for purchasing, production &amp; service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Product acceptance criteria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Characteristics essential for safe 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Reviews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Systematic at suitable stages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Evaluate ability to meet requirements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Include reps of functions concerned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Independent specialist where needed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Records of results &amp; actions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7.3.6 / 7.3.7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Verification vs Validation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Verification — built it right?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Outputs meet inputs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Tests, inspections, analyses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Interfaces verified if connected to other devices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Documented plans, methods, criteria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Validation — built the right device?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Meets user needs &amp; intended use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Representative product (initial units/batches)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Clinical evaluation / performance evaluation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Completed before release for use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Design Transfer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35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Process 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Manufacturing methods defined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Pilot build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Representative batches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Process validation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IQ / OQ / PQ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Docs &amp; DMR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DMR, SOPs, inspections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Release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Production capability confirmed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Verify outputs are suitable for manufacturing before becoming final production specifications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Control of Design Changes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Identify and document design changes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Determine significance of change to function, performance, usability, safety and regulatory requirements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Review, verify, validate (as appropriate) and approve before implementation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Evaluate effect on constituent parts, product in process or delivered, and risk management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Assess regulatory notification need (e.g. Notified Body significant change)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Change request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Impact assessment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V&amp;V evidence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Approvals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7.3.10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Design &amp; Development Files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Record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Content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Purpose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Design &amp; Development File (DHF)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Plans, inputs, outputs, reviews, V&amp;V, changes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Shows design followed the plan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Device Master Record / MDF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Specifications, processes, labelling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Recipe to build the device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Device History Record / batch record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What was built, when, results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Evidence each lot meets DMR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Risk Management File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ISO 14971 analysis &amp; controls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Safety rationale throughout life-cycle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IEC 62304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Medical Device 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Safety 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Class A, B or C based on harm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Development plan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Requirements, architecture, units, integration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Verification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Unit, integration and system testing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Maintenance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Problem resolution and change control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Cybersecurity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Threat modelling and SBOM where required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7720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008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6008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444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Usability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008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IEC 62366-1 user interface evaluation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Audit pitfalls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Design Control Findings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39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Untraceable inputs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No trace matrix from user needs to tests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864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4152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152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588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Late risk file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152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Risk analysis written after design freeze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920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6008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6008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4440" y="2103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Invalid samples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0080" y="2697480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Validation on non-representative units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19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Weak reviews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No independent reviewer recorded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864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4152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152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588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Uncontrolled changes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152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Changes without impact assessment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77200" y="4206240"/>
            <a:ext cx="3444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6008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6008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54440" y="4389120"/>
            <a:ext cx="25298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Incomplete DHF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0080" y="4983479"/>
            <a:ext cx="307848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Missing approvals or test reports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Purchasing &amp; Supplier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7.4 — evaluate, select, monitor and verify suppliers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Purchasing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41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Criteria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Ability to supply, performance, risk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Evaluate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Questionnaire, audit, samples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Select &amp; approve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Approved supplier list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Monitor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Re-evaluate performance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Address deficiencies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Control is proportionate to the risk the supplied product poses to the finished device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Supplier Categorisation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Typical controls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Critical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Sterilization, implant raw material, contract manufacturer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On-site audit, quality agreement, change notification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Major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Moulded parts, packaging, PCBs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Questionnaire, incoming inspection, CoC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Minor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Stationery, general consumables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Approved vendor only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Calibration labs, test labs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Accreditation (ISO/IEC 17025) check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7.4.2 / 7.4.3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Purchasing Info &amp;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Purchasing information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Product specifications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Acceptance &amp; qualification requirements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Personnel qualification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QMS requirements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Written agreement to notify changes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Verification of purchased product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Inspection proportional to risk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Act on discovered changes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Verification at supplier when planned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Records of verification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Oversight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Outsourced Critical Services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Sterilization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Validated cycles (ISO 11135 / 11137), routine release records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080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5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Biocompatibility labs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ISO 10993 GLP testing, accredited labs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Contract manufacturers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Quality agreement, audits, DHR review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40080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5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Testing labs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Scope of accreditation &amp; raw data access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Production &amp; Service Provision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7.5 – 7.6 — controlled production, validation, traceability and calibration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Control of Production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Plan, carry out, monitor and control production to ensure conformity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Documented procedures and methods, qualified infrastructure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Monitoring and measurement of process parameters and product characteristics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Labelling and packaging operations defined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Record per batch: quantity manufactured and approved for distribution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Batch record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Traceability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Verified &amp; approved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Released by authorised person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7.5.2 – 7.5.4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Cleanliness, Installation &amp; Servicing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Cleanliness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Requirements when product is cleaned before sterilization or use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080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5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Installation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Acceptance criteria for installation and its verification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Servicing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Procedures, reference materials; analyse records for complaints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40080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5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Sterile records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Records of sterilization process parameters per batch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Process Validation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48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Protocol &amp; criteria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Installed correctly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OQ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Works at limits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PQ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Consistent output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Revalidate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After changes / periodically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Validate any process whose output cannot be or is not verified by subsequent monitoring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Sterile Medical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49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Document procedures for validation of sterilization and sterile barrier systems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Validate before implementation and after product or process changes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Common standards: ISO 11135 (EO), ISO 11137 (radiation), ISO 17665 (moist heat)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Sterile barrier packaging per ISO 11607-1/-2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Record results and conclusions of validation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Release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Routine monitoring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Biological / dosimetric indicators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Parametric release where valid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7.5.8 / 7.5.9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Identification &amp; Traceability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Identification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Identify product throughout realization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Status relative to monitoring (accepted / rejected)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Returned product distinguished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UDI where required by regulation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Traceability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Document procedures for traceability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Implantables: traceability to components and environment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Distributors keep distribution records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Supports recall &amp; field safety actions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7.5.10 / 7.5.11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Customer Property &amp; Preservation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59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Customer property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Identify, verify, protect; report loss or damage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00800" y="2121408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21408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59" y="2103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Packaging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697480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Design packaging to protect during processing and distribution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59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59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Storage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Special conditions controlled &amp; recorded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400800" y="4407407"/>
            <a:ext cx="457200" cy="457200"/>
          </a:xfrm>
          <a:prstGeom prst="ellipse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407407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59" y="4389120"/>
            <a:ext cx="43891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0B1F3A"/>
                </a:solidFill>
                <a:latin typeface="Calibri"/>
              </a:rPr>
              <a:t>Shelf-life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83479"/>
            <a:ext cx="4937759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5B6B7F"/>
                </a:solidFill>
                <a:latin typeface="Calibri"/>
              </a:rPr>
              <a:t>Limits and accelerated / real-time ageing evidence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7.6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Monitoring &amp; Measuring Equipment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7.5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Calibrate or verify at intervals against traceable standards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Adjust as necessary; identify calibration status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Safeguard against adjustments that would invalidate results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Assess validity of previous results when equipment is found out of tolerance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Validate software used for monitoring and measurement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Calibration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Master list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Certificates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OOT assessments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Labels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Measurement, Analysis &amp; Improvement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Clause 8 — feedback, complaints, audits, nonconformities, data and CAPA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8.1 / 8.2.1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Feedback &amp; Post-Market Surveillance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Feedback process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Gather data from production and post-production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Early warning of quality problems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Input to risk management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Input to product realization &amp; improvement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PMS sources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Complaints &amp; service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Field reports &amp; literature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Registries and vigilance databases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Customer surveys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8.2.2 / 8.2.3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Complaint Handling &amp; Reporting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55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Receive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Record within timelines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Evaluate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Is it reportable?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Investigate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Or justify not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Correction / CAPA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Regulators &amp; close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Reportable events go to authorities within regulatory timelines (e.g. EU MDR, FDA MDR, CDSCO)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Internal Audits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67665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Audit at planned intervals to check conformity and effective implementation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Programme based on status &amp; importance of processes and previous results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Auditors do not audit their own work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Management takes corrections and corrective actions without undue delay</a:t>
            </a:r>
          </a:p>
          <a:p>
            <a:pPr>
              <a:spcAft>
                <a:spcPts val="900"/>
              </a:spcAft>
            </a:pPr>
            <a:r>
              <a:rPr sz="1900" b="1">
                <a:solidFill>
                  <a:srgbClr val="0E9F9A"/>
                </a:solidFill>
              </a:rPr>
              <a:t>▸  </a:t>
            </a:r>
            <a:r>
              <a:rPr sz="1900">
                <a:solidFill>
                  <a:srgbClr val="1E293B"/>
                </a:solidFill>
                <a:latin typeface="Calibri"/>
              </a:rPr>
              <a:t>Follow-up verifies actions taken and reports results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920240"/>
            <a:ext cx="3840480" cy="420624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3832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F2B134"/>
                </a:solidFill>
                <a:latin typeface="Calibri"/>
              </a:rPr>
              <a:t>Audit cycle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743200"/>
            <a:ext cx="3383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Plan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Prepare checklist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Conduct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Report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0E9F9A"/>
                </a:solidFill>
              </a:rPr>
              <a:t>▸  </a:t>
            </a:r>
            <a:r>
              <a:rPr sz="1600">
                <a:solidFill>
                  <a:srgbClr val="FFFFFF"/>
                </a:solidFill>
                <a:latin typeface="Calibri"/>
              </a:rPr>
              <a:t>Follow up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8.2.5 / 8.2.6 / 8.3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Monitoring &amp; Nonconforming Product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Monitoring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Process methods demonstrate planned results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Product verified at stages per plans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Release only after arrangements completed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Record identity of releasing person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Nonconforming product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Identify, document, segregate, evaluate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Concession only with justification &amp; regulatory check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Action after delivery (advisory notice)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Rework per documented procedure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Analysis of Data — KPI Dashboard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58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Data source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Example KPI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Feedback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Complaint rate per 10,000 units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Product conformity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First-pass yield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Process trends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Process capability (Cpk)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Suppliers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Supplier OTIF and rejection rate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Audits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Open findings past due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Service reports per month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8.5.2 / 8.5.3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CAPA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Clause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59</a:t>
            </a:r>
          </a:p>
        </p:txBody>
      </p:sp>
      <p:sp>
        <p:nvSpPr>
          <p:cNvPr id="9" name="Pentagon 8"/>
          <p:cNvSpPr/>
          <p:nvPr/>
        </p:nvSpPr>
        <p:spPr>
          <a:xfrm>
            <a:off x="640080" y="2011680"/>
            <a:ext cx="1993392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Identify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Nonconformity or risk</a:t>
            </a:r>
          </a:p>
        </p:txBody>
      </p:sp>
      <p:sp>
        <p:nvSpPr>
          <p:cNvPr id="12" name="Chevron 11"/>
          <p:cNvSpPr/>
          <p:nvPr/>
        </p:nvSpPr>
        <p:spPr>
          <a:xfrm>
            <a:off x="2862072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1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Investigate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2072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5 Whys, fishbone, FTA</a:t>
            </a:r>
          </a:p>
        </p:txBody>
      </p:sp>
      <p:sp>
        <p:nvSpPr>
          <p:cNvPr id="15" name="Chevron 14"/>
          <p:cNvSpPr/>
          <p:nvPr/>
        </p:nvSpPr>
        <p:spPr>
          <a:xfrm>
            <a:off x="5084064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58384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Plan 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4064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Proportionate to effect</a:t>
            </a:r>
          </a:p>
        </p:txBody>
      </p:sp>
      <p:sp>
        <p:nvSpPr>
          <p:cNvPr id="18" name="Chevron 17"/>
          <p:cNvSpPr/>
          <p:nvPr/>
        </p:nvSpPr>
        <p:spPr>
          <a:xfrm>
            <a:off x="7306056" y="2011680"/>
            <a:ext cx="1993392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376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Verify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6056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No adverse impact on compliance</a:t>
            </a:r>
          </a:p>
        </p:txBody>
      </p:sp>
      <p:sp>
        <p:nvSpPr>
          <p:cNvPr id="21" name="Chevron 20"/>
          <p:cNvSpPr/>
          <p:nvPr/>
        </p:nvSpPr>
        <p:spPr>
          <a:xfrm>
            <a:off x="9528048" y="2011680"/>
            <a:ext cx="1993392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02368" y="2011680"/>
            <a:ext cx="1536192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Close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8048" y="3017520"/>
            <a:ext cx="1993392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Effectiveness check &amp; closure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Corrective = eliminate cause to prevent recurrence. Preventive = eliminate potential causes before occurrence.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103120"/>
            <a:ext cx="32918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0" b="1">
                <a:solidFill>
                  <a:srgbClr val="FFFFFF"/>
                </a:solidFill>
                <a:latin typeface="Georgia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2286000"/>
            <a:ext cx="69494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Georgia"/>
              </a:rPr>
              <a:t>Certification &amp; Roadmap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3657600"/>
            <a:ext cx="69494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0">
                <a:solidFill>
                  <a:srgbClr val="D9F2EF"/>
                </a:solidFill>
                <a:latin typeface="Calibri"/>
              </a:rPr>
              <a:t>Audit process, common nonconformities and an implementation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Stage 1 &amp;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Certification Audit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Certification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303520" cy="6400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Stage 1 — Readiness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Documentation review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Scope &amp; site understanding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Internal audit &amp; management review done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Readiness for stage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20240"/>
            <a:ext cx="5303520" cy="64008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20240"/>
            <a:ext cx="49377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Calibri"/>
              </a:rPr>
              <a:t>Stage 2 — Implementation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65176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9F2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788920"/>
            <a:ext cx="484632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On-site / remote evaluation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Interviews &amp; records sampling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Nonconformity grading: major / minor</a:t>
            </a:r>
          </a:p>
          <a:p>
            <a:pPr>
              <a:spcAft>
                <a:spcPts val="900"/>
              </a:spcAft>
            </a:pPr>
            <a:r>
              <a:rPr sz="1700" b="1">
                <a:solidFill>
                  <a:srgbClr val="0E9F9A"/>
                </a:solidFill>
              </a:rPr>
              <a:t>▸  </a:t>
            </a:r>
            <a:r>
              <a:rPr sz="1700">
                <a:solidFill>
                  <a:srgbClr val="1E293B"/>
                </a:solidFill>
                <a:latin typeface="Calibri"/>
              </a:rPr>
              <a:t>Certificate on closure; annual surveillance; 3-year recertification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40080" y="411480"/>
            <a:ext cx="1737360" cy="411480"/>
          </a:xfrm>
          <a:prstGeom prst="round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737360" cy="4114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300" b="1">
                <a:solidFill>
                  <a:srgbClr val="F2B134"/>
                </a:solidFill>
                <a:latin typeface="Calibri"/>
              </a:rPr>
              <a:t>Lessons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Top 10 Audit Nonconformities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Certification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62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1920240"/>
          <a:ext cx="108813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029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Finding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Finding</a:t>
                      </a:r>
                    </a:p>
                  </a:txBody>
                  <a:tcPr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CAPA lacks root cause / effectiveness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Training effectiveness not evaluated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Complaint not evaluated for reportability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Supplier controls not risk-based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Process validation missing / outdated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Software not validated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Design changes uncontrolled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Management review inputs missing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E293B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Calibration OOT not assessed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93B"/>
                          </a:solidFill>
                        </a:rPr>
                        <a:t>Document &amp; record control gaps</a:t>
                      </a:r>
                    </a:p>
                  </a:txBody>
                  <a:tcPr>
                    <a:solidFill>
                      <a:srgbClr val="D9F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8813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0B1F3A"/>
                </a:solidFill>
                <a:latin typeface="Georgia"/>
              </a:rPr>
              <a:t>Implementation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B6B7F"/>
                </a:solidFill>
                <a:latin typeface="Calibri"/>
              </a:rPr>
              <a:t>SkillMed  |  ISO 13485:2016 Master Presentation   Certification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B6B7F"/>
                </a:solidFill>
                <a:latin typeface="Calibri"/>
              </a:rPr>
              <a:t>63</a:t>
            </a:r>
          </a:p>
        </p:txBody>
      </p:sp>
      <p:sp>
        <p:nvSpPr>
          <p:cNvPr id="7" name="Pentagon 6"/>
          <p:cNvSpPr/>
          <p:nvPr/>
        </p:nvSpPr>
        <p:spPr>
          <a:xfrm>
            <a:off x="640080" y="2011680"/>
            <a:ext cx="1623060" cy="822960"/>
          </a:xfrm>
          <a:prstGeom prst="homePlate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1. Gap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Current vs standard &amp; regulations</a:t>
            </a:r>
          </a:p>
        </p:txBody>
      </p:sp>
      <p:sp>
        <p:nvSpPr>
          <p:cNvPr id="10" name="Chevron 9"/>
          <p:cNvSpPr/>
          <p:nvPr/>
        </p:nvSpPr>
        <p:spPr>
          <a:xfrm>
            <a:off x="2491740" y="2011680"/>
            <a:ext cx="1623060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6606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2. Plan &amp; train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174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Team, budget, awareness</a:t>
            </a:r>
          </a:p>
        </p:txBody>
      </p:sp>
      <p:sp>
        <p:nvSpPr>
          <p:cNvPr id="13" name="Chevron 12"/>
          <p:cNvSpPr/>
          <p:nvPr/>
        </p:nvSpPr>
        <p:spPr>
          <a:xfrm>
            <a:off x="4343400" y="2011680"/>
            <a:ext cx="1623060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3. Document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Manual, SOPs, MDF</a:t>
            </a:r>
          </a:p>
        </p:txBody>
      </p:sp>
      <p:sp>
        <p:nvSpPr>
          <p:cNvPr id="16" name="Chevron 15"/>
          <p:cNvSpPr/>
          <p:nvPr/>
        </p:nvSpPr>
        <p:spPr>
          <a:xfrm>
            <a:off x="6195060" y="2011680"/>
            <a:ext cx="1623060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6938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4. Implement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506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Run processes, keep records</a:t>
            </a:r>
          </a:p>
        </p:txBody>
      </p:sp>
      <p:sp>
        <p:nvSpPr>
          <p:cNvPr id="19" name="Chevron 18"/>
          <p:cNvSpPr/>
          <p:nvPr/>
        </p:nvSpPr>
        <p:spPr>
          <a:xfrm>
            <a:off x="8046720" y="2011680"/>
            <a:ext cx="1623060" cy="822960"/>
          </a:xfrm>
          <a:prstGeom prst="chevron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5. Audit &amp; 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Internal audit, management review</a:t>
            </a:r>
          </a:p>
        </p:txBody>
      </p:sp>
      <p:sp>
        <p:nvSpPr>
          <p:cNvPr id="22" name="Chevron 21"/>
          <p:cNvSpPr/>
          <p:nvPr/>
        </p:nvSpPr>
        <p:spPr>
          <a:xfrm>
            <a:off x="9898380" y="2011680"/>
            <a:ext cx="1623060" cy="822960"/>
          </a:xfrm>
          <a:prstGeom prst="chevron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72700" y="2011680"/>
            <a:ext cx="11658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6. Certify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98380" y="3017520"/>
            <a:ext cx="16230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E293B"/>
                </a:solidFill>
                <a:latin typeface="Calibri"/>
              </a:rPr>
              <a:t>Stage 1 &amp; 2 with registrar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349240"/>
            <a:ext cx="10881360" cy="822960"/>
          </a:xfrm>
          <a:prstGeom prst="roundRect">
            <a:avLst/>
          </a:prstGeom>
          <a:solidFill>
            <a:srgbClr val="D9F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34924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600" b="1">
                <a:solidFill>
                  <a:srgbClr val="0B1F3A"/>
                </a:solidFill>
                <a:latin typeface="Calibri"/>
              </a:rPr>
              <a:t>Typical timeline: 6 – 12 months depending on size, device class and maturity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Georgia"/>
              </a:rPr>
              <a:t>Key Takeaways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94560"/>
            <a:ext cx="2514600" cy="3108960"/>
          </a:xfrm>
          <a:prstGeom prst="roundRect">
            <a:avLst/>
          </a:prstGeom>
          <a:solidFill>
            <a:srgbClr val="143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377440"/>
            <a:ext cx="21488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F2B134"/>
                </a:solidFill>
                <a:latin typeface="Calibri"/>
              </a:rPr>
              <a:t>Regulatory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91840"/>
            <a:ext cx="214884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Calibri"/>
              </a:rPr>
              <a:t>Compliance &amp; safety drive every clause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2194560"/>
            <a:ext cx="2514600" cy="3108960"/>
          </a:xfrm>
          <a:prstGeom prst="roundRect">
            <a:avLst/>
          </a:prstGeom>
          <a:solidFill>
            <a:srgbClr val="143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0" y="2377440"/>
            <a:ext cx="21488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F2B134"/>
                </a:solidFill>
                <a:latin typeface="Calibri"/>
              </a:rPr>
              <a:t>Risk everywhere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3291840"/>
            <a:ext cx="214884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Calibri"/>
              </a:rPr>
              <a:t>ISO 14971 links design, purchasing and production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194560"/>
            <a:ext cx="2514600" cy="3108960"/>
          </a:xfrm>
          <a:prstGeom prst="roundRect">
            <a:avLst/>
          </a:prstGeom>
          <a:solidFill>
            <a:srgbClr val="143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377440"/>
            <a:ext cx="21488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F2B134"/>
                </a:solidFill>
                <a:latin typeface="Calibri"/>
              </a:rPr>
              <a:t>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291840"/>
            <a:ext cx="214884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Calibri"/>
              </a:rPr>
              <a:t>If it is not recorded, it did not happen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2194560"/>
            <a:ext cx="2514600" cy="3108960"/>
          </a:xfrm>
          <a:prstGeom prst="roundRect">
            <a:avLst/>
          </a:prstGeom>
          <a:solidFill>
            <a:srgbClr val="0E9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0" y="2377440"/>
            <a:ext cx="21488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F2B134"/>
                </a:solidFill>
                <a:latin typeface="Calibri"/>
              </a:rPr>
              <a:t>Learn more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3291840"/>
            <a:ext cx="214884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Calibri"/>
              </a:rPr>
              <a:t>Free ISO 13485 courses &amp; certificates at skillmed.in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760720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D9F2EF"/>
                </a:solidFill>
                <a:latin typeface="Calibri"/>
              </a:rPr>
              <a:t>www.skillmed.in  •  info@skillmed.in  •  Educational material — verify against the official standard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00800"/>
            <a:ext cx="82296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D9F2EF"/>
                </a:solidFill>
                <a:latin typeface="Calibri"/>
              </a:rPr>
              <a:t>64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