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Welcome. This deck walks through the EU Medical Device Regulation end to end. It is a training summary, not a substitute for the official text published in the Official Journal of the EU.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Agenda. 01 / Foundations / Why MDR exists, structure, timeline, scope 02 / Economic operators / Manufacturer, AR, importer, distributor, PRRC 03 / Classification / Annex VIII — 22 rules, Classes I to III 04 / Conformity assessment / Annex IX–XI routes and notified bodies 05 / GSPR &amp; technical documentation / Annex I, II and III 06 / QMS &amp; risk management / Article 10(9), ISO 13485, ISO 14971 07 / Clinical evaluation / Article 61, Annex XIV, PMCF, SSCP 08 / PMS &amp; vigilance / PMS plan, PSUR, incidents, FSCA, trends 09 / UDI, EUDAMED &amp; labelling / Device identification, registration, IFU 10 / Special topics &amp; roadmap / Software, implants, transition, gap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1: Foundations. Why the EU replaced the directives, how the Regulation is built and when it applies.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Why the MDR replaced the directives: Directives-MDD 93/42/EEC and AIMDD 90/385/EEC were transposed differently by each Member State Safety scandals-PIP breast implants and metal-on-metal hips exposed weak oversight Regulation-Applies directly in every Member State — no national transposition Lifecycle focus-From one-time approval to continuous clinical and post-market evidence Transparency-Public EUDAMED database, SSCP and UDI traceability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MDD vs MDR — what changed. Legal form / Directive, transposed nationally / Regulation, directly applicable Articles / Annexes / 23 articles, 12 annexes / 123 articles, 17 annexes Classification rules / 18 rules / 22 rules (software, nano, substances) Clinical evidence / Equivalence widely used / Stricter equivalence, PMCF expected Responsible person / Not required / PRRC required (Article 15) Traceability / No harmonised UDI / UDI + EUDAMED Post-market / Limited detail / PMS plan, PMSR / PSUR, trend reporting Notified bodies / Varied oversight / Re-designation, joint assessments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Structure of the Regulation. 10 Chapters 123 Articles 17 Annexes 22 Classification rules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Chapter map. I / 1–4 / Scope and definitions II / 5–24 / Placing on market, operator obligations, UDI-related duties III / 25–34 / Identification, traceability, registration, SSCP, EUDAMED IV / 35–50 / Notified bodies V / 51–60 / Classification and conformity assessment VI / 61–82 / Clinical evaluation and investigations VII / 83–100 / PMS, vigilance, market surveillance VIII / 101–108 / Cooperation, MDCG, expert panels IX / 109–113 / Confidentiality, data, penalties X / 114–123 / Final provisions, transition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dates and transition. 5 Apr 2017: MDR adopted and published 26 May 2017: Entry into force 26 May 2021: Date of application (after 1-year COVID delay) 31 Dec 2027: Legacy class III and IIb implantables (most) 31 Dec 2028: Other legacy IIb, IIa and up-classified class 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Scope and key definitions: Medical device-Instrument, software, implant, reagent or material for a medical purpose (Art. 2(1)) Accessory-Enables or assists a device to be used for its intended purpose Intended purpose-Use stated in label, IFU, promotional material and clinical evaluation Placing on the market-First making available of a device on the EU market Excluded-IVDs (IVDR), medicinal products, cosmetics, blood, human tissues (with exceptions)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Annex XVI products must meet common specifications (Implementing Regulation 2022/2346) even without a medical purpose.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2: Economic operators. Who does what in the supply chain — and what happens when roles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economic operator family. Manufacturer: Designs or has the device made and markets it under its name Authorised representative: EU-based mandate holder for non-EU manufacturers Importer: First places a third-country device on the EU market Distributor: Makes devices available further down the chain System / pack producer: Combines CE-marked devices (Article 22) PRRC: Person responsible for regulatory compliance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Manufacturer obligations: Risk management-Establish and maintain a risk management system (Annex I §3) Clinical evaluation-Conduct it, including PMCF (Art. 61, Annex XIV) Technical documentation-Keep Annex II and III files up to date Declaration &amp; CE-Draw up the EU DoC and affix CE marking UDI &amp; registration-Assign UDI, register in EUDAMED Liability-Have measures for financial coverage of liability for defective devices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Authorised representative: When needed-Manufacturer has no registered place of business in the EU Written mandate-Defines tasks; the AR verifies DoC, technical documentation and registration Cooperation-Provides documents and samples to competent authorities on request Joint liability-Legally liable together with the manufacturer for defective devices PRRC-AR must have its own PRRC permanently available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Importer vs distributor duties. CE marking &amp; DoC / Verify before placing on market / Verify before making available AR designated / Verify (non-EU manufacturer) / — Label &amp; IFU / Verify; add own name and address / Verify language and presence UDI assigned / Verify / Verify EUDAMED registration / Verify; register own details / — Storage &amp; transport / Ensure conditions are kept / Ensure conditions are kept Complaints &amp; NC / Keep register; inform manufacturer / Keep register; inform manufacturer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PRRC — the responsible person: Qualification-Degree in law, medicine, pharmacy, engineering or science + 1 year RA/QMS experience, or 4 years experience Checks-Conformity before release, technical documentation and DoC up to date Duties-PMS obligations, vigilance reporting, investigational device statements Small firms-Micro and small enterprises may use an external PRRC on permanent call Protection-Must not be disadvantaged for performing duties properly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When others become the manufacturer: Own name-Making a device available under your own name, trade name or trademark Changed purpose-Changing the intended purpose of a device already on the market Modification-Modifying a device in a way that may affect compliance Not a modification-Translating labels or repackaging under strict conditions (Art. 16(2)) Repackagers-Need a certified QMS and must notify the manufacturer and authority 28 days before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3: Classification. Annex VIII — four classes and 22 rules based on duration, invasiveness and risk.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Device classes at a glance. Class I: Low risk — e.g. bandages, walking aids. Self-declared, except Is, Im, Ir Class IIa: Medium risk — e.g. hearing aids, short-term catheters Class IIb: Medium-high risk — e.g. ventilators, infusion pumps Class III: High risk — e.g. heart valves, active implantables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Duration and invasiveness terms. Transient / Normally used continuously for less than 60 minutes Short term / Between 60 minutes and 30 days Long term / More than 30 days Invasive / Penetrates the body through an orifice or the surface Surgically invasive / Penetrates through the surface by surgery Implantable / Introduced and intended to remain at least 30 days Active / Depends on an energy source other than gravity or the body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Rules 1–8: non-invasive and invasive devices. 1 / Non-invasive devices (default) / I 2 / Channelling or storing blood, fluids, tissues / I / IIa / IIb 3 / Modifying biological or chemical composition / IIa / IIb / III 4 / Contact with injured skin or mucous membrane / I / IIa / IIb 5 / Invasive via body orifice / I / IIa / IIb 6 / Surgically invasive, transient / IIa (exceptions to III) 7 / Surgically invasive, short term / IIa (exceptions to IIb/III) 8 / Implantable and long-term surgically invasive / IIb (many to III)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Rules 9–13: active devices. 9 / Active therapeutic devices exchanging energy / IIa / IIb 10 / Active diagnostic and monitoring devices / IIa / IIb 11 / Software for diagnosis, therapy or monitoring / IIa / IIb / III (else I) 12 / Active devices administering or removing substances / IIa / IIb 13 / All other active devices / 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Rules 14–22: special rules. 14 / Incorporating a medicinal substance with ancillary action / III 15 / Contraception or STD prevention / IIb / III 16 / Disinfecting, cleaning, sterilising devices or lenses / IIa / IIb 17 / Recording diagnostic X-ray images / IIa 18 / Using non-viable human or animal tissues or cells / III (exceptions) 19 / Incorporating nanomaterials / IIa / IIb / III 20 / Invasive devices administering medicines by inhalation / IIa / IIb 21 / Substances absorbed or locally dispersed / IIa / IIb / III 22 / Active therapeutic with integrated diagnostic function / III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to classify a device. Intended purpose: Write a precise purpose and claims Characterise: Duration, invasiveness, active, body site Apply all rules: Check every rule that could apply Highest wins: If several apply, use the highest class Document: Record rationale in technical documentation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4: Conformity assessment. The routes to CE marking and the role of notified bodies.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Conformity assessment routes by class. I / Annex II + III technical documentation + EU DoC / No Is / Im / Ir / As class I + Annex IX or XI Part A, limited to sterility / measurement / reprocessing / Limited IIa / Annex IX ch. I &amp; III + TD sampling per category, or Annex II/III + Annex XI / Yes IIb / Annex IX ch. I &amp; III + TD sampling per generic group; implantables: every device / Yes III / Annex IX full (incl. ch. II TD assessment), or Annex X + Annex XI / Yes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conformity annexes. Annex IX: QMS assessment + technical documentation assessment. Most common route Annex X: EU type-examination of a representative sample Annex XI Part A: Production quality assurance after type-examination Annex XI Part B: Product verification — testing every device or batch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Notified bodies: Designation-Designated by national authorities after joint assessment (Chapter IV) Scope-Each NB is designated for specific device codes — check NANDO Audits-Initial certification, annual surveillance and unannounced audits at least every 5 years Certificates-Valid for up to 5 years and listed in EUDAMED Capacity-Apply early — NB reviews commonly take 12–18 months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Clinical evaluation consultation (CECP): Applies to-Class III implantables and class IIb active devices that administer or remove medicinal products (Rule 12) Process-NB sends its clinical evaluation assessment report to an expert panel Panel opinion-Scientific opinion within 60 days; NB must give due consideration Exemptions-Renewals, modifications of existing devices, or common specifications already in place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From application to CE mark. Apply: Formal application and NB agreement Stage audits: QMS audit per Annex IX ch. I TD review: Technical documentation and clinical review Certificate: NB issues certificate, uploads to EUDAMED DoC &amp; CE: Manufacturer signs DoC (Annex IV) and affixes CE + NB number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EU DoC and CE marking: DoC content-Annex IV — manufacturer, Basic UDI-DI, class, standards, NB details Language-Translated into languages required by Member States where sold CE mark-Visible, legible and indelible on device or packaging, IFU and sales packaging NB number-Four-digit NB identification number follows the CE mark where relevant Responsibility-By signing, the manufacturer assumes responsibility for compliance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5: GSPR &amp; technical documentation. Annex I requirements and how to prove compliance in Annex II and III files.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Annex I — three chapters. Chapter I — General: §1–9: safety, performance, risk management, benefit-risk Chapter II — Design &amp; manufacture: §10–22: materials, sterility, software, electrical, radiation, lay users Chapter III — Information: §23: label, IFU and information supplied with the device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Chapter I — General requirements: Performance-Devices achieve the intended performance and are safe Risk management-Continuous, iterative process across the lifecycle (§3) Risk control order-Safe design first, then protective measures, then information for safety Benefit-risk-Residual risk acceptable when weighed against benefits Usability-Reduce use error, considering users' training and environment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Chapter II — design &amp; manufacture. §10 Chemical: Biocompatibility; CMR / endocrine substances above 0.1% w/w need justification §11 Infection: Sterility, microbial contamination, packaging §14 Construction: Interaction with environment, MRI, fire, measurement §17 Software: Lifecycle, cybersecurity, IT network requirements §18 Active: Electrical safety, EMC, alarms, energy sources §22 Lay users: Easy, safe use and correct interpretation of 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Chapter III — Label and instructions: Label-Name, manufacturer, UDI carrier, lot/serial, expiry, sterile state, 'MD' symbol IFU-Intended purpose, indications, contraindications, residual risks, warnings Implants-Information for the patient and implant card (Article 18) Language-Official language(s) required by the Member State eIFU-Electronic IFU allowed only per Implementing Regulation 2021/2226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Annex II — technical documentation. 1. Description / Device, variants, accessories, Basic UDI-DI, intended purpose, class and rule 2. Information supplied / Labels and IFU in all relevant languages 3. Design &amp; manufacturing / Design stages, manufacturing sites, suppliers and subcontractors 4. GSPR / Checklist with method, standards and evidence for each requirement 5. Benefit-risk &amp; risk management / Risk management file per Annex I §3 6. Verification &amp; validation / Pre-clinical tests, biocompatibility, software, clinical evaluation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Annex III — PMS documentation: PMS plan-How data will be collected, analysed and acted on Data sources-Complaints, incidents, literature, registries, PMCF, user feedback Indicators-Thresholds to assess benefit-risk and detect trends Reports-PMSR (class I) or PSUR (IIa, IIb, III) Links-Feeds clinical evaluation, risk management and CAPA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Building a GSPR checklist. §1 Safety &amp; performance / Yes / ISO 14971, clinical evaluation / RMF, CER §10.4 Substances / Yes / ISO 10993-1, chemical characterisation / Bio evaluation report §11 Sterility / If sterile / ISO 11135 / 11137, ISO 11607 / Validation reports §17 Software / If software / IEC 62304, IEC 82304-1 / SW lifecycle file §18 Electrical / If active / IEC 60601-1, -1-2 / Test reports §23 Labelling / Yes / ISO 15223-1, ISO 20417 / Label &amp; IFU 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Harmonised standards &amp; common specs: Presumption-Compliance with harmonised standards (in OJEU) presumes conformity with covered GSPR Check annex Z-Shows which GSPR each standard covers Common specifications-Mandatory technical requirements, e.g. Annex XVI products Alternatives-Other solutions allowed if equivalent safety is justified State of the art-Track standard revisions and update gap assessments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6: QMS &amp; risk management. Article 10(9) quality system requirements and how ISO 13485 and ISO 14971 support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Article 10(9) — QMS must cover. Compliance strategy: Regulatory strategy incl. conformity routes and changes GSPR &amp; solutions: Identifying requirements and how they are met Management &amp; resources: Responsibility, resources, supplier selection and control Risk &amp; clinical: Risk management, clinical evaluation including PMCF Realisation &amp; UDI: Planning, design, production, service, UDI assignment PMS &amp; vigilance: PMS, vigilance, CAPA, communication with authorities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MDR requirements vs ISO 13485 clauses. QMS and documentation / 4.1, 4.2 Management responsibility / 5 Resources &amp; competence / 6 Design and development / 7.3 Supplier control / 7.4 Production &amp; UDI traceability / 7.5 PMS, complaints, vigilance / 8.2.1, 8.2.2, 8.2.3 CAPA / 8.5.2, 8.5.3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Risk management across the lifecycle. Plan: Scope, criteria for risk acceptability Analyse: Hazards, sequences, harms Evaluate: Compare against criteria Control: Design, protection, information Residual: Overall benefit-risk Post-production: Feed PMS data back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Supporting standards you will likely need. ISO 14971: Risk management IEC 62366-1: Usability engineering ISO 10993 series: Biological evaluation IEC 60601 series: Electrical safety &amp; EMC IEC 62304: Software lifecycle ISO 11607 / 11135 / 11137: Sterile packaging &amp; sterilisation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7: Clinical evaluation. Generating, appraising and updating clinical evidence throughout the lifecycle.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Clinical evaluation process. CEP: Clinical evaluation plan Identify data: Literature, investigations, PMCF Appraise: Relevance and quality Analyse: Safety, performance, benefit-risk CER: Clinical evaluation report; update regularly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Clinical evaluation plan (CEP): GSPR-Identify the GSPR that need clinical data Intended purpose-Target groups, indications, contraindications Benefits-Clinical benefits with measurable outcome parameters Methods-How safety, performance and benefit-risk will be assessed Development plan-From first-in-human to PMCF, with milestones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Demonstrating equivalence. Technical / Design, specifications, physicochemical properties, deployment, principles of operation Biological / Same materials or substances in contact with the same tissues or fluids Clinical / Same condition, purpose, site, population, user and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Equivalence for class III and implantables: Contract-Manufacturer needs a contract giving ongoing full access to the equivalent device's technical documentation Original data-Clinical evaluation must meet MDR standards Otherwise-Clinical investigations are required (Art. 61(4)) Exceptions-Well-established technologies such as sutures, staples, screws (Art. 61(6)(b))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Clinical investigations: When-Required to generate data not otherwise available, especially class III and implants Standard-Conducted per ISO 14155 and good clinical practice Authorisation-Application to Member States; ethics committee review Documents-Clinical investigation plan, investigator's brochure (Annex XV) Reporting-Serious adverse events and device deficiencies; final report within 1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Post-market clinical follow-up (PMCF): Purpose-Confirm safety and performance, identify unknown risks and misuse Methods-Registries, PMCF studies, surveys, literature screening PMCF plan-Annex XIV Part B — objectives, methods, timelines PMCF report-Feeds the CER and risk management Justify-If PMCF is not deemed necessary, document why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SSCP — safety &amp; clinical summary: Who-Implantable devices and class III devices (except custom-made or investigational) Audience-Written for professionals, and for patients where relevant Content-Device, purpose, residual risks, clinical evaluation summary, alternatives Validation-Validated by the notified body and published in EUDAMED Updates-Updated annually alongside the PSUR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Hierarchy of clinical evidence (simplified). Highest / Results of high-quality clinical investigations High / Systematic reviews and high-quality registries Medium / Studies with methodological limitations, PMCF data Lower / Complaints and vigilance data, case reports Supporting / Pre-clinical and bench data, state-of-the-art reviews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8: PMS &amp; vigilance. Proactive monitoring, reporting serious incidents and acting on trends.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PMS system. Collect: Complaints, service, literature, registries Analyse: Statistics, trends, thresholds Conclude: Update benefit-risk, CER, RMF Act: CAPA, FSCA, design changes Report: PMSR / PSUR, vigilance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PMSR vs PSUR. Device classes / Class I / Class IIa, IIb, III Update frequency / When necessary / IIa: at least every 2 years; IIb &amp; III: annually Content / Results and conclusions of PMS data, CAPA / Plus benefit-risk, PMCF findings, sales volume, population Submitted to NB / No (on request to authority) / Reviewed by NB; class III / implantables via EUDAMED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Serious incident reporting deadlines. 2 days — serious public health threat 10 days — death or unanticipated serious deterioration 15 days — other serious incidents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Vigilance workflow. Aware: Complaint or report received Assess: Serious incident? Causal link? Report: MIR to competent authority Investigate: Root cause, risk assessment Final report: Close with conclusions and actions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Field safety corrective action (FSCA): Definition-Corrective action taken for technical or medical reasons to reduce risk Examples-Recall, modification, software patch, updated IFU, destruction Report-Before the FSCA, except where urgency requires otherwise Field safety notice-Clear communication to users in EU languages Effectiveness-Monitor and document completion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Trend reporting: What-Statistically significant increases in non-serious incidents or expected side-effects Impact-Could significantly affect the benefit-risk analysis Method-Define thresholds and statistical methods in the PMS plan Report-Via EUDAMED to competent authorities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Market surveillance by authorities. Inspections: Announced and unannounced checks of operators Sampling: Testing of devices bought on the market Measures: Restrict, withdraw or recall non-compliant devices Evaluation: Assess devices presenting unacceptable risk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9: UDI, EUDAMED &amp; labelling. Identifying every device, registering it and informing users correctly.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UDI system. UDI-DI: Device identifier — specific to model / package UDI-PI: Production identifier — lot, serial, expiry, manufacturing date Basic UDI-DI: Key to EUDAMED; links certificates, DoC, technical documentation UDI carrier: AIDC (barcode, RFID) + human-readable form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UDI labelling deadlines. Implantables &amp; class III / 26 May 2021 / 26 May 2023 Class IIa &amp; IIb / 26 May 2023 / 26 May 2025 Class I / 26 May 2025 / 26 May 2027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EUDAMED — six modules. Actor registration: SRN for manufacturers, ARs, importers UDI / device: Basic UDI-DI and device data NB &amp; certificates: Certificates issued, suspended, withdrawn Clinical investigations: Applications and reports Vigilance &amp; PMS: Incidents, FSCAs, PSURs, trends Market surveillance: Authority activities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Registration in EUDAMED: SRN-Single Registration Number issued after actor registration (Art. 31) Device data-Register Basic UDI-DI and UDI-DI before placing on market (Art. 29) Updates-Keep data current within 30 days of changes Mandatory use-Modules become mandatory progressively under Regulation (EU) 2024/1860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Labelling essentials. Identity: Device name, UDI carrier, lot / serial, 'MD' symbol Who: Manufacturer and AR / importer name and address Use: Intended purpose if not obvious, warnings, single-use Condition: Sterile state and method, expiry, storage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Symbols, IFU and eIFU: Symbols-Use harmonised symbols — ISO 15223-1 Information-Content requirements also covered by ISO 20417 eIFU-Allowed for professional-use devices under Reg. 2021/2226 Paper on request-Provide paper IFU within 7 days when requested Website-eIFU website must meet availability and version-control rules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10: Special topics &amp; roadmap. Software, implants, substances, reprocessing, transition and implementation.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Medical device software (MDSW): Qualification-Is it a device? Use MDCG 2019-11 decision steps Rule 11-Decision-support software is at least IIa; can be IIb or III Lifecycle-IEC 62304 software lifecycle, IEC 82304-1 health software Cybersecurity-GSPR §17.2 &amp; 17.4; MDCG 2019-16 guidance AI-Also consider the EU AI Act for high-risk AI medical devices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Implantable devices: Implant card-Provided with the device to the patient (Art. 18) Card content-Device ID, UDI, manufacturer, warnings, expected lifetime Exempt-Sutures, staples, dental fillings, screws, clips and similar SSCP-Required for implantables Records-Technical documentation kept 15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Substances, nano &amp; animal tissue: CMR / endocrine disruptors-Above 0.1% w/w needs justification and labelling (Annex I §10.4) Nanomaterials-Rule 19 — class depends on potential for internal exposure Medicinal substance-Rule 14 — class III; medicines authority consulted Animal tissue-Regulation 722/2012 applies for TSE risk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Other special cases. Single-use reprocessing: Art. 17 — reprocessor becomes manufacturer unless national rules apply Custom-made devices: Art. 52(8), Annex XIII statement; class III implantables need NB QMS In-house devices: Art. 5(5) — health institutions, with conditions Systems &amp; procedure packs: Art. 22 — statement by the person combining devices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Transition conditions for legacy devices. Device continues to comply with the directive / Ongoing No significant changes in design or intended purpose / Ongoing No unacceptable risk to health or safety / Ongoing MDR QMS in place / 26 May 2024 Formal application lodged with a notified body / 26 May 2024 Written agreement signed with the notified body / 26 Sep 2024 MDR PMS, vigilance and registration requirements applied / Since 26 May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MDR implementation roadmap. Gap analysis: Portfolio, classes, current evidence Strategy: Routes, NB, timelines, budget Upgrade QMS: Art. 10(9), PRRC, UDI, PMS Rebuild files: Annex II/III, GSPR, CER NB review: Audit, TD and clinical review Maintain: PMS, PSUR, PMCF, updates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Common notified body findings. Clinical evidence: Insufficient data or weak equivalence GSPR checklist: Generic entries without evidence references PMS plan: No indicators or thresholds defined Risk management: Not linked to clinical and PMS data Labelling: Claims not supported by the CER Supplier control: Critical suppliers not audited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MDCG guidance to keep handy. MDCG 2019-11 / Qualification and classification of software MDCG 2019-16 / Cybersecurity MDCG 2020-5 / Clinical evaluation — equivalence MDCG 2020-6 / Sufficient clinical evidence for legacy devices MDCG 2020-7 / 2020-8 / PMCF plan and evaluation report templates MDCG 2021-24 / Classification of medical devices MDCG 2022-21 / Periodic safety update report (PSUR) MDCG 2019-9 / Summary of safety and clinical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Who owns what (RACI-style). Regulatory strategy / RA lead / Management, PRRC Technical documentation / R&amp;D + RA / Quality, Clinical Clinical evaluation &amp; PMCF / Clinical affairs / RA, Medical expert PMS &amp; vigilance / Quality / PMS / PRRC, Service, Sales UDI &amp; EUDAMED / RA / Labelling, IT, Supply chain Release &amp; conformity check / PRRC / QA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Readiness checklist: Classification documented for every device with rule rationale GSPR checklist completed with evidence references CER current, with PMCF plan and report PMS plan with indicators; PSUR / PMSR schedule set UDI assigned and EUDAMED registration complete PRRC appointed; labels and IFU reviewed against Annex I §23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takeaways. Lifecycle: Evidence never stops — PMS and PMCF keep the CER alive Classify carefully: Class drives route, NB involvement and evidence Document: GSPR, TD and RMF must link to each other Be transparent: UDI, EUDAMED and SSCP make data public Plan early: NB capacity and clinical data take time Keep learning: Track MDCG guidance and standards updates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Thank you. Direct learners to the SkillMed EU MDR course for assessment and certification.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5-Point Star 2"/>
          <p:cNvSpPr/>
          <p:nvPr/>
        </p:nvSpPr>
        <p:spPr>
          <a:xfrm>
            <a:off x="10753343" y="3300984"/>
            <a:ext cx="256032" cy="25603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5-Point Star 3"/>
          <p:cNvSpPr/>
          <p:nvPr/>
        </p:nvSpPr>
        <p:spPr>
          <a:xfrm>
            <a:off x="10545083" y="4078224"/>
            <a:ext cx="256032" cy="25603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>
            <a:off x="9976103" y="4647203"/>
            <a:ext cx="256032" cy="25603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9198863" y="4855464"/>
            <a:ext cx="256032" cy="25603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8421624" y="4647203"/>
            <a:ext cx="256032" cy="25603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7852644" y="4078224"/>
            <a:ext cx="256032" cy="25603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7644383" y="3300984"/>
            <a:ext cx="256032" cy="25603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7852644" y="2523744"/>
            <a:ext cx="256032" cy="25603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8421623" y="1954764"/>
            <a:ext cx="256032" cy="25603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9198863" y="1746503"/>
            <a:ext cx="256032" cy="25603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9976103" y="1954764"/>
            <a:ext cx="256032" cy="25603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10545083" y="2523743"/>
            <a:ext cx="256032" cy="25603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914400"/>
            <a:ext cx="6400800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1" i="0">
                <a:solidFill>
                  <a:srgbClr val="F2B705"/>
                </a:solidFill>
                <a:latin typeface="Calibri"/>
              </a:rPr>
              <a:t>SKILLMED  •  REGULATORY TRAINING SERIES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1645920"/>
            <a:ext cx="6949440" cy="20116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5400" b="1" i="0">
                <a:solidFill>
                  <a:srgbClr val="FFFFFF"/>
                </a:solidFill>
                <a:latin typeface="Georgia"/>
              </a:rPr>
              <a:t>EU MDR</a:t>
            </a:r>
          </a:p>
          <a:p>
            <a:pPr algn="l"/>
            <a:r>
              <a:rPr sz="5400" b="1" i="0">
                <a:solidFill>
                  <a:srgbClr val="FFFFFF"/>
                </a:solidFill>
                <a:latin typeface="Georgia"/>
              </a:rPr>
              <a:t>(EU) 2017/745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749039"/>
            <a:ext cx="676656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800" b="0" i="0">
                <a:solidFill>
                  <a:srgbClr val="C9D6EA"/>
                </a:solidFill>
                <a:latin typeface="Calibri"/>
              </a:rPr>
              <a:t>Master Presentation — classification, conformity assessment, GSPR, technical documentation, clinical evaluation, PMS, vigilance, UDI and EUDAMED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5760720"/>
            <a:ext cx="7315200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www.skillmed.in  •  info@skillmed.in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Agenda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2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645920"/>
          <a:ext cx="1088136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3291840"/>
                <a:gridCol w="6858000"/>
              </a:tblGrid>
              <a:tr h="41563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#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Section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What you will learn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01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Foundations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Why MDR exists, structure, timeline, scope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02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Economic operators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Manufacturer, AR, importer, distributor, PRRC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03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Classification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Annex VIII — 22 rules, Classes I to III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04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Conformity assessment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Annex IX–XI routes and notified bodies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05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GSPR &amp; technical documentation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Annex I, II and III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06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QMS &amp; risk management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Article 10(9), ISO 13485, ISO 14971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07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Clinical evaluation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Article 61, Annex XIV, PMCF, SSCP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08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PMS &amp; vigilance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PMS plan, PSUR, incidents, FSCA, trends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09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UDI, EUDAMED &amp; labelling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Device identification, registration, IFU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41564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Special topics &amp; roadmap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Software, implants, transition, gap analysis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3657600" cy="1463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9600" b="1" i="0">
                <a:solidFill>
                  <a:srgbClr val="F2B705"/>
                </a:solidFill>
                <a:latin typeface="Georgia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29184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Georgia"/>
              </a:rPr>
              <a:t>Foundations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960120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2000" b="0" i="0">
                <a:solidFill>
                  <a:srgbClr val="C9D6EA"/>
                </a:solidFill>
                <a:latin typeface="Calibri"/>
              </a:rPr>
              <a:t>Why the EU replaced the directives, how the Regulation is built and when it applies.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FOUNDATIONS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Why the MDR replaced the directives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Recitals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69494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Directives — </a:t>
            </a:r>
            <a:r>
              <a:rPr sz="1800">
                <a:solidFill>
                  <a:srgbClr val="1C2433"/>
                </a:solidFill>
                <a:latin typeface="Calibri"/>
              </a:rPr>
              <a:t>MDD 93/42/EEC and AIMDD 90/385/EEC were transposed differently by each Member State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Safety scandals — </a:t>
            </a:r>
            <a:r>
              <a:rPr sz="1800">
                <a:solidFill>
                  <a:srgbClr val="1C2433"/>
                </a:solidFill>
                <a:latin typeface="Calibri"/>
              </a:rPr>
              <a:t>PIP breast implants and metal-on-metal hips exposed weak oversight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Regulation — </a:t>
            </a:r>
            <a:r>
              <a:rPr sz="1800">
                <a:solidFill>
                  <a:srgbClr val="1C2433"/>
                </a:solidFill>
                <a:latin typeface="Calibri"/>
              </a:rPr>
              <a:t>Applies directly in every Member State — no national transposition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Lifecycle focus — </a:t>
            </a:r>
            <a:r>
              <a:rPr sz="1800">
                <a:solidFill>
                  <a:srgbClr val="1C2433"/>
                </a:solidFill>
                <a:latin typeface="Calibri"/>
              </a:rPr>
              <a:t>From one-time approval to continuous clinical and post-market evidence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Transparency — </a:t>
            </a:r>
            <a:r>
              <a:rPr sz="1800">
                <a:solidFill>
                  <a:srgbClr val="1C2433"/>
                </a:solidFill>
                <a:latin typeface="Calibri"/>
              </a:rPr>
              <a:t>Public EUDAMED database, SSCP and UDI traceability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1645920"/>
            <a:ext cx="3566160" cy="448056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01000" y="1645920"/>
            <a:ext cx="109728" cy="448056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1874519"/>
            <a:ext cx="310896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800" b="1" i="0">
                <a:solidFill>
                  <a:srgbClr val="0B2A5B"/>
                </a:solidFill>
                <a:latin typeface="Georgia"/>
              </a:rPr>
              <a:t>Key idea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2423160"/>
            <a:ext cx="3108960" cy="35661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500" b="0" i="0">
                <a:solidFill>
                  <a:srgbClr val="1C2433"/>
                </a:solidFill>
                <a:latin typeface="Calibri"/>
              </a:rPr>
              <a:t>MDR moves the system from 'certify once' to 'prove safety and performance throughout the device lifecycle'.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FOUNDATIONS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MDD vs MDR — what changed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5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645920"/>
          <a:ext cx="1088136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3931920"/>
                <a:gridCol w="4206240"/>
              </a:tblGrid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Topic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MDD (old)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MDR (now)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Legal form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Directive, transposed nationally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Regulation, directly applicable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Articles / Annexes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23 articles, 12 annexes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123 articles, 17 annexes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Classification rules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18 rules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22 rules (software, nano, substances)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Clinical evidence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Equivalence widely used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Stricter equivalence, PMCF expected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Responsible person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Not required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PRRC required (Article 15)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Traceability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No harmonised UDI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UDI + EUDAMED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Post-market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Limited detail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PMS plan, PMSR / PSUR, trend reporting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Notified bodies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Varied oversight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Re-designation, joint assessments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FOUNDATIONS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Structure of the Regulation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OJ L 117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828800"/>
            <a:ext cx="2514600" cy="292608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2514600" cy="14630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6600" b="1" i="0">
                <a:solidFill>
                  <a:srgbClr val="0B2A5B"/>
                </a:solidFill>
                <a:latin typeface="Georgia"/>
              </a:rPr>
              <a:t>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3566160"/>
            <a:ext cx="214884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600" b="0" i="0">
                <a:solidFill>
                  <a:srgbClr val="1C2433"/>
                </a:solidFill>
                <a:latin typeface="Calibri"/>
              </a:rPr>
              <a:t>Chapters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29000" y="1828800"/>
            <a:ext cx="2514600" cy="292608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429000" y="2011680"/>
            <a:ext cx="2514600" cy="14630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6600" b="1" i="0">
                <a:solidFill>
                  <a:srgbClr val="0E8C8C"/>
                </a:solidFill>
                <a:latin typeface="Georgia"/>
              </a:rPr>
              <a:t>123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1880" y="3566160"/>
            <a:ext cx="214884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600" b="0" i="0">
                <a:solidFill>
                  <a:srgbClr val="1C2433"/>
                </a:solidFill>
                <a:latin typeface="Calibri"/>
              </a:rPr>
              <a:t>Articles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1828800"/>
            <a:ext cx="2514600" cy="292608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17920" y="2011680"/>
            <a:ext cx="2514600" cy="14630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6600" b="1" i="0">
                <a:solidFill>
                  <a:srgbClr val="0B2A5B"/>
                </a:solidFill>
                <a:latin typeface="Georgia"/>
              </a:rPr>
              <a:t>17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566160"/>
            <a:ext cx="214884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600" b="0" i="0">
                <a:solidFill>
                  <a:srgbClr val="1C2433"/>
                </a:solidFill>
                <a:latin typeface="Calibri"/>
              </a:rPr>
              <a:t>Annexes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06839" y="1828800"/>
            <a:ext cx="2514600" cy="292608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006839" y="2011680"/>
            <a:ext cx="2514600" cy="14630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6600" b="1" i="0">
                <a:solidFill>
                  <a:srgbClr val="0E8C8C"/>
                </a:solidFill>
                <a:latin typeface="Georgia"/>
              </a:rPr>
              <a:t>22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9719" y="3566160"/>
            <a:ext cx="214884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600" b="0" i="0">
                <a:solidFill>
                  <a:srgbClr val="1C2433"/>
                </a:solidFill>
                <a:latin typeface="Calibri"/>
              </a:rPr>
              <a:t>Classification rules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120640"/>
            <a:ext cx="10881360" cy="9144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600" b="0" i="1">
                <a:solidFill>
                  <a:srgbClr val="5A677D"/>
                </a:solidFill>
                <a:latin typeface="Calibri"/>
              </a:rPr>
              <a:t>Articles set the legal obligations; annexes give the technical detail — GSPR, documentation, conformity routes, classification and clinical evaluation.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FOUNDATIONS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Chapter map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7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645920"/>
          <a:ext cx="1088136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720"/>
                <a:gridCol w="1463040"/>
                <a:gridCol w="8229600"/>
              </a:tblGrid>
              <a:tr h="415636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Chapter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Articles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Content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1–4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Scope and definitions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II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5–24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Placing on market, operator obligations, UDI-related duties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III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25–34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Identification, traceability, registration, SSCP, EUDAMED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IV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35–50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Notified bodies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V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51–60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Classification and conformity assessment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VI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61–82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Clinical evaluation and investigations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VII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83–100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PMS, vigilance, market surveillance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VIII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101–108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Cooperation, MDCG, expert panels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IX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109–113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Confidentiality, data, penalties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41564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114–123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Final provisions, transition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FOUNDATIONS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Key dates and transition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Reg. 2023/607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8</a:t>
            </a:r>
          </a:p>
        </p:txBody>
      </p:sp>
      <p:sp>
        <p:nvSpPr>
          <p:cNvPr id="11" name="Pentagon 10"/>
          <p:cNvSpPr/>
          <p:nvPr/>
        </p:nvSpPr>
        <p:spPr>
          <a:xfrm>
            <a:off x="640080" y="1920240"/>
            <a:ext cx="2066544" cy="914400"/>
          </a:xfrm>
          <a:prstGeom prst="homePlate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19" y="1920240"/>
            <a:ext cx="165506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5 Apr 2017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MDR adopted and published</a:t>
            </a:r>
          </a:p>
        </p:txBody>
      </p:sp>
      <p:sp>
        <p:nvSpPr>
          <p:cNvPr id="14" name="Chevron 13"/>
          <p:cNvSpPr/>
          <p:nvPr/>
        </p:nvSpPr>
        <p:spPr>
          <a:xfrm>
            <a:off x="2843784" y="1920240"/>
            <a:ext cx="2066544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346704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26 May 2017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89504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Entry into force</a:t>
            </a:r>
          </a:p>
        </p:txBody>
      </p:sp>
      <p:sp>
        <p:nvSpPr>
          <p:cNvPr id="17" name="Chevron 16"/>
          <p:cNvSpPr/>
          <p:nvPr/>
        </p:nvSpPr>
        <p:spPr>
          <a:xfrm>
            <a:off x="5047488" y="1920240"/>
            <a:ext cx="2066544" cy="914400"/>
          </a:xfrm>
          <a:prstGeom prst="chevron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50408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26 May 2021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93208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Date of application (after 1-year COVID delay)</a:t>
            </a:r>
          </a:p>
        </p:txBody>
      </p:sp>
      <p:sp>
        <p:nvSpPr>
          <p:cNvPr id="20" name="Chevron 19"/>
          <p:cNvSpPr/>
          <p:nvPr/>
        </p:nvSpPr>
        <p:spPr>
          <a:xfrm>
            <a:off x="7251192" y="1920240"/>
            <a:ext cx="2066544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54112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31 Dec 2027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96912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Legacy class III and IIb implantables (most)</a:t>
            </a:r>
          </a:p>
        </p:txBody>
      </p:sp>
      <p:sp>
        <p:nvSpPr>
          <p:cNvPr id="23" name="Chevron 22"/>
          <p:cNvSpPr/>
          <p:nvPr/>
        </p:nvSpPr>
        <p:spPr>
          <a:xfrm>
            <a:off x="9454896" y="1920240"/>
            <a:ext cx="2066544" cy="914400"/>
          </a:xfrm>
          <a:prstGeom prst="chevron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957816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31 Dec 2028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0616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Other legacy IIb, IIa and up-classified class I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5623560"/>
            <a:ext cx="10881360" cy="59436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" y="5623560"/>
            <a:ext cx="1051560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1400" b="0" i="1">
                <a:solidFill>
                  <a:srgbClr val="0B2A5B"/>
                </a:solidFill>
                <a:latin typeface="Calibri"/>
              </a:rPr>
              <a:t>Extended deadlines apply only if the conditions in Article 120 (as amended) are met — see the transition slide.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FOUNDATIONS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Scope and key definitions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1–2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69494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Medical device — </a:t>
            </a:r>
            <a:r>
              <a:rPr sz="1800">
                <a:solidFill>
                  <a:srgbClr val="1C2433"/>
                </a:solidFill>
                <a:latin typeface="Calibri"/>
              </a:rPr>
              <a:t>Instrument, software, implant, reagent or material for a medical purpose (Art. 2(1))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Accessory — </a:t>
            </a:r>
            <a:r>
              <a:rPr sz="1800">
                <a:solidFill>
                  <a:srgbClr val="1C2433"/>
                </a:solidFill>
                <a:latin typeface="Calibri"/>
              </a:rPr>
              <a:t>Enables or assists a device to be used for its intended purpose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Intended purpose — </a:t>
            </a:r>
            <a:r>
              <a:rPr sz="1800">
                <a:solidFill>
                  <a:srgbClr val="1C2433"/>
                </a:solidFill>
                <a:latin typeface="Calibri"/>
              </a:rPr>
              <a:t>Use stated in label, IFU, promotional material and clinical evaluation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Placing on the market — </a:t>
            </a:r>
            <a:r>
              <a:rPr sz="1800">
                <a:solidFill>
                  <a:srgbClr val="1C2433"/>
                </a:solidFill>
                <a:latin typeface="Calibri"/>
              </a:rPr>
              <a:t>First making available of a device on the EU market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Excluded — </a:t>
            </a:r>
            <a:r>
              <a:rPr sz="1800">
                <a:solidFill>
                  <a:srgbClr val="1C2433"/>
                </a:solidFill>
                <a:latin typeface="Calibri"/>
              </a:rPr>
              <a:t>IVDs (IVDR), medicinal products, cosmetics, blood, human tissues (with exceptions)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1645920"/>
            <a:ext cx="3566160" cy="448056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01000" y="1645920"/>
            <a:ext cx="109728" cy="448056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1874519"/>
            <a:ext cx="310896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800" b="1" i="0">
                <a:solidFill>
                  <a:srgbClr val="0B2A5B"/>
                </a:solidFill>
                <a:latin typeface="Georgia"/>
              </a:rPr>
              <a:t>Borderline?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2423160"/>
            <a:ext cx="3108960" cy="35661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500" b="0" i="0">
                <a:solidFill>
                  <a:srgbClr val="1C2433"/>
                </a:solidFill>
                <a:latin typeface="Calibri"/>
              </a:rPr>
              <a:t>Use MDCG borderline guidance and the Manual on borderline and classification. Mode of action decides device vs medicine.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FOUNDATIONS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Annex XVI — non-medical products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Annex XVI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10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Contact lenses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Coloured or plano lenses for the eye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5864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58640" y="164592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152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Implants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1520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Products for modifying anatomy, except tattoos and piercings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7720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6008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Fillers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0080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Facial or dermal fillers, mucous membrane fillers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0080" y="406908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59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Fat reduction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59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Liposuction, lipolysis, lipoplasty equipment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5864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58640" y="406908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41520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High-intensity EM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520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Lasers and IPL for skin resurfacing, hair removal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7720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77200" y="406908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60080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Brain stimulation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60080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Equipment that modifies neuronal activity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3657600" cy="1463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9600" b="1" i="0">
                <a:solidFill>
                  <a:srgbClr val="F2B705"/>
                </a:solidFill>
                <a:latin typeface="Georgia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29184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Georgia"/>
              </a:rPr>
              <a:t>Economic operators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960120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2000" b="0" i="0">
                <a:solidFill>
                  <a:srgbClr val="C9D6EA"/>
                </a:solidFill>
                <a:latin typeface="Calibri"/>
              </a:rPr>
              <a:t>Who does what in the supply chain — and what happens when roles change.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ECONOMIC OPERATORS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The economic operator family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2(35)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12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Manufacturer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Designs or has the device made and markets it under its name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5864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58640" y="164592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152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Authorised representative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1520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EU-based mandate holder for non-EU manufacturers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7720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6008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Importer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0080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First places a third-country device on the EU market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0080" y="406908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59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Distributor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59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Makes devices available further down the chain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5864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58640" y="406908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41520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System / pack producer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520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Combines CE-marked devices (Article 22)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7720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77200" y="406908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60080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PRRC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60080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Person responsible for regulatory compliance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ECONOMIC OPERATORS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Manufacturer obligations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10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69494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Risk management — </a:t>
            </a:r>
            <a:r>
              <a:rPr sz="1800">
                <a:solidFill>
                  <a:srgbClr val="1C2433"/>
                </a:solidFill>
                <a:latin typeface="Calibri"/>
              </a:rPr>
              <a:t>Establish and maintain a risk management system (Annex I §3)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Clinical evaluation — </a:t>
            </a:r>
            <a:r>
              <a:rPr sz="1800">
                <a:solidFill>
                  <a:srgbClr val="1C2433"/>
                </a:solidFill>
                <a:latin typeface="Calibri"/>
              </a:rPr>
              <a:t>Conduct it, including PMCF (Art. 61, Annex XIV)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Technical documentation — </a:t>
            </a:r>
            <a:r>
              <a:rPr sz="1800">
                <a:solidFill>
                  <a:srgbClr val="1C2433"/>
                </a:solidFill>
                <a:latin typeface="Calibri"/>
              </a:rPr>
              <a:t>Keep Annex II and III files up to date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Declaration &amp; CE — </a:t>
            </a:r>
            <a:r>
              <a:rPr sz="1800">
                <a:solidFill>
                  <a:srgbClr val="1C2433"/>
                </a:solidFill>
                <a:latin typeface="Calibri"/>
              </a:rPr>
              <a:t>Draw up the EU DoC and affix CE marking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UDI &amp; registration — </a:t>
            </a:r>
            <a:r>
              <a:rPr sz="1800">
                <a:solidFill>
                  <a:srgbClr val="1C2433"/>
                </a:solidFill>
                <a:latin typeface="Calibri"/>
              </a:rPr>
              <a:t>Assign UDI, register in EUDAMED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Liability — </a:t>
            </a:r>
            <a:r>
              <a:rPr sz="1800">
                <a:solidFill>
                  <a:srgbClr val="1C2433"/>
                </a:solidFill>
                <a:latin typeface="Calibri"/>
              </a:rPr>
              <a:t>Have measures for financial coverage of liability for defective devices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1645920"/>
            <a:ext cx="3566160" cy="448056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01000" y="1645920"/>
            <a:ext cx="109728" cy="448056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1874519"/>
            <a:ext cx="310896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800" b="1" i="0">
                <a:solidFill>
                  <a:srgbClr val="0B2A5B"/>
                </a:solidFill>
                <a:latin typeface="Georgia"/>
              </a:rPr>
              <a:t>Keep records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2423160"/>
            <a:ext cx="3108960" cy="35661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500" b="0" i="0">
                <a:solidFill>
                  <a:srgbClr val="1C2433"/>
                </a:solidFill>
                <a:latin typeface="Calibri"/>
              </a:rPr>
              <a:t>Technical documentation, DoC and certificates must be available for at least 10 years after the last device is placed on the market — 15 years for implantables.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ECONOMIC OPERATORS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Authorised representative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11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14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108813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When needed — </a:t>
            </a:r>
            <a:r>
              <a:rPr sz="1800">
                <a:solidFill>
                  <a:srgbClr val="1C2433"/>
                </a:solidFill>
                <a:latin typeface="Calibri"/>
              </a:rPr>
              <a:t>Manufacturer has no registered place of business in the EU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Written mandate — </a:t>
            </a:r>
            <a:r>
              <a:rPr sz="1800">
                <a:solidFill>
                  <a:srgbClr val="1C2433"/>
                </a:solidFill>
                <a:latin typeface="Calibri"/>
              </a:rPr>
              <a:t>Defines tasks; the AR verifies DoC, technical documentation and registration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Cooperation — </a:t>
            </a:r>
            <a:r>
              <a:rPr sz="1800">
                <a:solidFill>
                  <a:srgbClr val="1C2433"/>
                </a:solidFill>
                <a:latin typeface="Calibri"/>
              </a:rPr>
              <a:t>Provides documents and samples to competent authorities on request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Joint liability — </a:t>
            </a:r>
            <a:r>
              <a:rPr sz="1800">
                <a:solidFill>
                  <a:srgbClr val="1C2433"/>
                </a:solidFill>
                <a:latin typeface="Calibri"/>
              </a:rPr>
              <a:t>Legally liable together with the manufacturer for defective devices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PRRC — </a:t>
            </a:r>
            <a:r>
              <a:rPr sz="1800">
                <a:solidFill>
                  <a:srgbClr val="1C2433"/>
                </a:solidFill>
                <a:latin typeface="Calibri"/>
              </a:rPr>
              <a:t>AR must have its own PRRC permanently available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ECONOMIC OPERATORS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Importer vs distributor duties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15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645920"/>
          <a:ext cx="10881360" cy="4535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4069080"/>
                <a:gridCol w="4069080"/>
              </a:tblGrid>
              <a:tr h="56692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Check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Importer (Art. 13)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Distributor (Art. 14)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CE marking &amp; DoC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Verify before placing on market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Verify before making available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AR designated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Verify (non-EU manufacturer)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Label &amp; IFU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Verify; add own name and address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Verify language and presence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UDI assigned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Verify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Verify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EUDAMED registration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Verify; register own details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Storage &amp; transport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Ensure conditions are kept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Ensure conditions are kept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Complaints &amp; NC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Keep register; inform manufacturer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Keep register; inform manufacturer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ECONOMIC OPERATORS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PRRC — the responsible person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15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16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69494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Qualification — </a:t>
            </a:r>
            <a:r>
              <a:rPr sz="1800">
                <a:solidFill>
                  <a:srgbClr val="1C2433"/>
                </a:solidFill>
                <a:latin typeface="Calibri"/>
              </a:rPr>
              <a:t>Degree in law, medicine, pharmacy, engineering or science + 1 year RA/QMS experience, or 4 years experience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Checks — </a:t>
            </a:r>
            <a:r>
              <a:rPr sz="1800">
                <a:solidFill>
                  <a:srgbClr val="1C2433"/>
                </a:solidFill>
                <a:latin typeface="Calibri"/>
              </a:rPr>
              <a:t>Conformity before release, technical documentation and DoC up to date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Duties — </a:t>
            </a:r>
            <a:r>
              <a:rPr sz="1800">
                <a:solidFill>
                  <a:srgbClr val="1C2433"/>
                </a:solidFill>
                <a:latin typeface="Calibri"/>
              </a:rPr>
              <a:t>PMS obligations, vigilance reporting, investigational device statements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Small firms — </a:t>
            </a:r>
            <a:r>
              <a:rPr sz="1800">
                <a:solidFill>
                  <a:srgbClr val="1C2433"/>
                </a:solidFill>
                <a:latin typeface="Calibri"/>
              </a:rPr>
              <a:t>Micro and small enterprises may use an external PRRC on permanent call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Protection — </a:t>
            </a:r>
            <a:r>
              <a:rPr sz="1800">
                <a:solidFill>
                  <a:srgbClr val="1C2433"/>
                </a:solidFill>
                <a:latin typeface="Calibri"/>
              </a:rPr>
              <a:t>Must not be disadvantaged for performing duties properly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1645920"/>
            <a:ext cx="3566160" cy="448056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01000" y="1645920"/>
            <a:ext cx="109728" cy="448056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1874519"/>
            <a:ext cx="310896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800" b="1" i="0">
                <a:solidFill>
                  <a:srgbClr val="0B2A5B"/>
                </a:solidFill>
                <a:latin typeface="Georgia"/>
              </a:rPr>
              <a:t>Custom-made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2423160"/>
            <a:ext cx="3108960" cy="35661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500" b="0" i="0">
                <a:solidFill>
                  <a:srgbClr val="1C2433"/>
                </a:solidFill>
                <a:latin typeface="Calibri"/>
              </a:rPr>
              <a:t>For custom-made devices, the experience-only route may be 2 years in the relevant field.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ECONOMIC OPERATORS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When others become the manufacturer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16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17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108813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Own name — </a:t>
            </a:r>
            <a:r>
              <a:rPr sz="1800">
                <a:solidFill>
                  <a:srgbClr val="1C2433"/>
                </a:solidFill>
                <a:latin typeface="Calibri"/>
              </a:rPr>
              <a:t>Making a device available under your own name, trade name or trademark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Changed purpose — </a:t>
            </a:r>
            <a:r>
              <a:rPr sz="1800">
                <a:solidFill>
                  <a:srgbClr val="1C2433"/>
                </a:solidFill>
                <a:latin typeface="Calibri"/>
              </a:rPr>
              <a:t>Changing the intended purpose of a device already on the market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Modification — </a:t>
            </a:r>
            <a:r>
              <a:rPr sz="1800">
                <a:solidFill>
                  <a:srgbClr val="1C2433"/>
                </a:solidFill>
                <a:latin typeface="Calibri"/>
              </a:rPr>
              <a:t>Modifying a device in a way that may affect compliance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Not a modification — </a:t>
            </a:r>
            <a:r>
              <a:rPr sz="1800">
                <a:solidFill>
                  <a:srgbClr val="1C2433"/>
                </a:solidFill>
                <a:latin typeface="Calibri"/>
              </a:rPr>
              <a:t>Translating labels or repackaging under strict conditions (Art. 16(2))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Repackagers — </a:t>
            </a:r>
            <a:r>
              <a:rPr sz="1800">
                <a:solidFill>
                  <a:srgbClr val="1C2433"/>
                </a:solidFill>
                <a:latin typeface="Calibri"/>
              </a:rPr>
              <a:t>Need a certified QMS and must notify the manufacturer and authority 28 days before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3657600" cy="1463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9600" b="1" i="0">
                <a:solidFill>
                  <a:srgbClr val="F2B705"/>
                </a:solidFill>
                <a:latin typeface="Georgia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29184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Georgia"/>
              </a:rPr>
              <a:t>Classification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960120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2000" b="0" i="0">
                <a:solidFill>
                  <a:srgbClr val="C9D6EA"/>
                </a:solidFill>
                <a:latin typeface="Calibri"/>
              </a:rPr>
              <a:t>Annex VIII — four classes and 22 rules based on duration, invasiveness and risk.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CLASSIFICATION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Device classes at a glance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Annex VIII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19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645920"/>
            <a:ext cx="2514600" cy="45720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1645920"/>
            <a:ext cx="251460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1828800"/>
            <a:ext cx="214884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Class 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2331720"/>
            <a:ext cx="2148840" cy="3749039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500" b="0" i="0">
                <a:solidFill>
                  <a:srgbClr val="1C2433"/>
                </a:solidFill>
                <a:latin typeface="Calibri"/>
              </a:rPr>
              <a:t>Low risk — e.g. bandages, walking aids. Self-declared, except Is, Im, Ir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429000" y="1645920"/>
            <a:ext cx="2514600" cy="45720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429000" y="1645920"/>
            <a:ext cx="251460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11880" y="1828800"/>
            <a:ext cx="214884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Class IIa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1880" y="2331720"/>
            <a:ext cx="2148840" cy="3749039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500" b="0" i="0">
                <a:solidFill>
                  <a:srgbClr val="1C2433"/>
                </a:solidFill>
                <a:latin typeface="Calibri"/>
              </a:rPr>
              <a:t>Medium risk — e.g. hearing aids, short-term catheters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1645920"/>
            <a:ext cx="2514600" cy="45720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17920" y="1645920"/>
            <a:ext cx="251460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0" y="1828800"/>
            <a:ext cx="214884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Class IIb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0" y="2331720"/>
            <a:ext cx="2148840" cy="3749039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500" b="0" i="0">
                <a:solidFill>
                  <a:srgbClr val="1C2433"/>
                </a:solidFill>
                <a:latin typeface="Calibri"/>
              </a:rPr>
              <a:t>Medium-high risk — e.g. ventilators, infusion pumps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06839" y="1645920"/>
            <a:ext cx="2514600" cy="45720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06839" y="1645920"/>
            <a:ext cx="251460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89719" y="1828800"/>
            <a:ext cx="214884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Class III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9719" y="2331720"/>
            <a:ext cx="2148840" cy="3749039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500" b="0" i="0">
                <a:solidFill>
                  <a:srgbClr val="1C2433"/>
                </a:solidFill>
                <a:latin typeface="Calibri"/>
              </a:rPr>
              <a:t>High risk — e.g. heart valves, active implantables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CLASSIFICATION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Duration and invasiveness terms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Annex VIII ch. I–II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20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645920"/>
          <a:ext cx="10881359" cy="4535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7955279"/>
              </a:tblGrid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Term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Meaning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Transient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Normally used continuously for less than 60 minutes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Short term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Between 60 minutes and 30 days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Long term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More than 30 days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Invasive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Penetrates the body through an orifice or the surface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Surgically invasive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Penetrates through the surface by surgery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Implantable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Introduced and intended to remain at least 30 days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Active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Depends on an energy source other than gravity or the body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CLASSIFICATION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Rules 1–8: non-invasive and invasive devices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21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645920"/>
          <a:ext cx="1088136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6766560"/>
                <a:gridCol w="3200400"/>
              </a:tblGrid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Rule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Covers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Typical class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Non-invasive devices (default)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Channelling or storing blood, fluids, tissues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 / IIa / IIb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Modifying biological or chemical composition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IIa / IIb / III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Contact with injured skin or mucous membrane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 / IIa / IIb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Invasive via body orifice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 / IIa / IIb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Surgically invasive, transient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IIa (exceptions to III)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Surgically invasive, short term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IIa (exceptions to IIb/III)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Implantable and long-term surgically invasive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IIb (many to III)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CLASSIFICATION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Rules 9–13: active devices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22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645920"/>
          <a:ext cx="10881360" cy="3401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6766560"/>
                <a:gridCol w="3200400"/>
              </a:tblGrid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Rule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Covers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Typical class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C2433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Active therapeutic devices exchanging energy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IIa / IIb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C2433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Active diagnostic and monitoring devices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IIa / IIb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C2433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Software for diagnosis, therapy or monitoring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IIa / IIb / III (else I)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C2433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Active devices administering or removing substances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IIa / IIb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C2433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All other active devices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CLASSIFICATION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Rules 14–22: special rules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23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645920"/>
          <a:ext cx="1088136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7680960"/>
                <a:gridCol w="2286000"/>
              </a:tblGrid>
              <a:tr h="4572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Rule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Covers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Class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Incorporating a medicinal substance with ancillary action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III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Contraception or STD prevention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IIb / III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Disinfecting, cleaning, sterilising devices or lenses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IIa / IIb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Recording diagnostic X-ray images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IIa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Using non-viable human or animal tissues or cells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III (exceptions)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Incorporating nanomaterials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IIa / IIb / III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Invasive devices administering medicines by inhalation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IIa / IIb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Substances absorbed or locally dispersed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IIa / IIb / III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Active therapeutic with integrated diagnostic function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III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CLASSIFICATION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How to classify a device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MDCG 2021-24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24</a:t>
            </a:r>
          </a:p>
        </p:txBody>
      </p:sp>
      <p:sp>
        <p:nvSpPr>
          <p:cNvPr id="11" name="Pentagon 10"/>
          <p:cNvSpPr/>
          <p:nvPr/>
        </p:nvSpPr>
        <p:spPr>
          <a:xfrm>
            <a:off x="640080" y="1920240"/>
            <a:ext cx="2066544" cy="914400"/>
          </a:xfrm>
          <a:prstGeom prst="homePlate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19" y="1920240"/>
            <a:ext cx="165506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Intended purpose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Write a precise purpose and claims</a:t>
            </a:r>
          </a:p>
        </p:txBody>
      </p:sp>
      <p:sp>
        <p:nvSpPr>
          <p:cNvPr id="14" name="Chevron 13"/>
          <p:cNvSpPr/>
          <p:nvPr/>
        </p:nvSpPr>
        <p:spPr>
          <a:xfrm>
            <a:off x="2843784" y="1920240"/>
            <a:ext cx="2066544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346704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Characterise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89504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Duration, invasiveness, active, body site</a:t>
            </a:r>
          </a:p>
        </p:txBody>
      </p:sp>
      <p:sp>
        <p:nvSpPr>
          <p:cNvPr id="17" name="Chevron 16"/>
          <p:cNvSpPr/>
          <p:nvPr/>
        </p:nvSpPr>
        <p:spPr>
          <a:xfrm>
            <a:off x="5047488" y="1920240"/>
            <a:ext cx="2066544" cy="914400"/>
          </a:xfrm>
          <a:prstGeom prst="chevron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50408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Apply all rules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93208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Check every rule that could apply</a:t>
            </a:r>
          </a:p>
        </p:txBody>
      </p:sp>
      <p:sp>
        <p:nvSpPr>
          <p:cNvPr id="20" name="Chevron 19"/>
          <p:cNvSpPr/>
          <p:nvPr/>
        </p:nvSpPr>
        <p:spPr>
          <a:xfrm>
            <a:off x="7251192" y="1920240"/>
            <a:ext cx="2066544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54112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Highest wins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96912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If several apply, use the highest class</a:t>
            </a:r>
          </a:p>
        </p:txBody>
      </p:sp>
      <p:sp>
        <p:nvSpPr>
          <p:cNvPr id="23" name="Chevron 22"/>
          <p:cNvSpPr/>
          <p:nvPr/>
        </p:nvSpPr>
        <p:spPr>
          <a:xfrm>
            <a:off x="9454896" y="1920240"/>
            <a:ext cx="2066544" cy="914400"/>
          </a:xfrm>
          <a:prstGeom prst="chevron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957816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Document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0616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Record rationale in technical documentation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5623560"/>
            <a:ext cx="10881360" cy="59436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" y="5623560"/>
            <a:ext cx="1051560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1400" b="0" i="1">
                <a:solidFill>
                  <a:srgbClr val="0B2A5B"/>
                </a:solidFill>
                <a:latin typeface="Calibri"/>
              </a:rPr>
              <a:t>Use MDCG 2021-24 for worked examples; disputes go to the competent authority (Article 51).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3657600" cy="1463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9600" b="1" i="0">
                <a:solidFill>
                  <a:srgbClr val="F2B705"/>
                </a:solidFill>
                <a:latin typeface="Georgia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29184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Georgia"/>
              </a:rPr>
              <a:t>Conformity assessment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960120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2000" b="0" i="0">
                <a:solidFill>
                  <a:srgbClr val="C9D6EA"/>
                </a:solidFill>
                <a:latin typeface="Calibri"/>
              </a:rPr>
              <a:t>The routes to CE marking and the role of notified bodies.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CONFORMITY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Conformity assessment routes by class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52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26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645920"/>
          <a:ext cx="10881360" cy="3401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7315200"/>
                <a:gridCol w="1920240"/>
              </a:tblGrid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Class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Main routes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NB involved?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Annex II + III technical documentation + EU DoC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Is / Im / Ir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As class I + Annex IX or XI Part A, limited to sterility / measurement / reprocessing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Limited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IIa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Annex IX ch. I &amp; III + TD sampling per category, or Annex II/III + Annex XI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IIb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Annex IX ch. I &amp; III + TD sampling per generic group; implantables: every device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III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Annex IX full (incl. ch. II TD assessment), or Annex X + Annex XI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CONFORMITY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The conformity annexes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Annex IX–XI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27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64592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1645920"/>
            <a:ext cx="530352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182880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Annex IX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233172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QMS assessment + technical documentation assessment. Most common route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164592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1645920"/>
            <a:ext cx="530352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0" y="182880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Annex 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233172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EU type-examination of a representative sample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06908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" y="4069080"/>
            <a:ext cx="530352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59" y="425196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Annex XI Part 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59" y="475488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Production quality assurance after type-examination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7920" y="406908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217920" y="4069080"/>
            <a:ext cx="530352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0" y="425196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Annex XI Part 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0" y="475488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Product verification — testing every device or batch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CONFORMITY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Notified bodies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35–50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28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69494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Designation — </a:t>
            </a:r>
            <a:r>
              <a:rPr sz="1800">
                <a:solidFill>
                  <a:srgbClr val="1C2433"/>
                </a:solidFill>
                <a:latin typeface="Calibri"/>
              </a:rPr>
              <a:t>Designated by national authorities after joint assessment (Chapter IV)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Scope — </a:t>
            </a:r>
            <a:r>
              <a:rPr sz="1800">
                <a:solidFill>
                  <a:srgbClr val="1C2433"/>
                </a:solidFill>
                <a:latin typeface="Calibri"/>
              </a:rPr>
              <a:t>Each NB is designated for specific device codes — check NANDO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Audits — </a:t>
            </a:r>
            <a:r>
              <a:rPr sz="1800">
                <a:solidFill>
                  <a:srgbClr val="1C2433"/>
                </a:solidFill>
                <a:latin typeface="Calibri"/>
              </a:rPr>
              <a:t>Initial certification, annual surveillance and unannounced audits at least every 5 years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Certificates — </a:t>
            </a:r>
            <a:r>
              <a:rPr sz="1800">
                <a:solidFill>
                  <a:srgbClr val="1C2433"/>
                </a:solidFill>
                <a:latin typeface="Calibri"/>
              </a:rPr>
              <a:t>Valid for up to 5 years and listed in EUDAMED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Capacity — </a:t>
            </a:r>
            <a:r>
              <a:rPr sz="1800">
                <a:solidFill>
                  <a:srgbClr val="1C2433"/>
                </a:solidFill>
                <a:latin typeface="Calibri"/>
              </a:rPr>
              <a:t>Apply early — NB reviews commonly take 12–18 months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1645920"/>
            <a:ext cx="3566160" cy="448056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01000" y="1645920"/>
            <a:ext cx="109728" cy="448056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1874519"/>
            <a:ext cx="310896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800" b="1" i="0">
                <a:solidFill>
                  <a:srgbClr val="0B2A5B"/>
                </a:solidFill>
                <a:latin typeface="Georgia"/>
              </a:rPr>
              <a:t>Tip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2423160"/>
            <a:ext cx="3108960" cy="35661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500" b="0" i="0">
                <a:solidFill>
                  <a:srgbClr val="1C2433"/>
                </a:solidFill>
                <a:latin typeface="Calibri"/>
              </a:rPr>
              <a:t>Choose an NB whose designated scope covers your device codes and who has auditors experienced in your technology.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CONFORMITY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Clinical evaluation consultation (CECP)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54–55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29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108813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Applies to — </a:t>
            </a:r>
            <a:r>
              <a:rPr sz="1800">
                <a:solidFill>
                  <a:srgbClr val="1C2433"/>
                </a:solidFill>
                <a:latin typeface="Calibri"/>
              </a:rPr>
              <a:t>Class III implantables and class IIb active devices that administer or remove medicinal products (Rule 12)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Process — </a:t>
            </a:r>
            <a:r>
              <a:rPr sz="1800">
                <a:solidFill>
                  <a:srgbClr val="1C2433"/>
                </a:solidFill>
                <a:latin typeface="Calibri"/>
              </a:rPr>
              <a:t>NB sends its clinical evaluation assessment report to an expert panel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Panel opinion — </a:t>
            </a:r>
            <a:r>
              <a:rPr sz="1800">
                <a:solidFill>
                  <a:srgbClr val="1C2433"/>
                </a:solidFill>
                <a:latin typeface="Calibri"/>
              </a:rPr>
              <a:t>Scientific opinion within 60 days; NB must give due consideration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Exemptions — </a:t>
            </a:r>
            <a:r>
              <a:rPr sz="1800">
                <a:solidFill>
                  <a:srgbClr val="1C2433"/>
                </a:solidFill>
                <a:latin typeface="Calibri"/>
              </a:rPr>
              <a:t>Renewals, modifications of existing devices, or common specifications already in place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CONFORMITY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From application to CE mark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19–20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30</a:t>
            </a:r>
          </a:p>
        </p:txBody>
      </p:sp>
      <p:sp>
        <p:nvSpPr>
          <p:cNvPr id="11" name="Pentagon 10"/>
          <p:cNvSpPr/>
          <p:nvPr/>
        </p:nvSpPr>
        <p:spPr>
          <a:xfrm>
            <a:off x="640080" y="1920240"/>
            <a:ext cx="2066544" cy="914400"/>
          </a:xfrm>
          <a:prstGeom prst="homePlate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19" y="1920240"/>
            <a:ext cx="165506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Apply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Formal application and NB agreement</a:t>
            </a:r>
          </a:p>
        </p:txBody>
      </p:sp>
      <p:sp>
        <p:nvSpPr>
          <p:cNvPr id="14" name="Chevron 13"/>
          <p:cNvSpPr/>
          <p:nvPr/>
        </p:nvSpPr>
        <p:spPr>
          <a:xfrm>
            <a:off x="2843784" y="1920240"/>
            <a:ext cx="2066544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346704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Stage audits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89504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QMS audit per Annex IX ch. I</a:t>
            </a:r>
          </a:p>
        </p:txBody>
      </p:sp>
      <p:sp>
        <p:nvSpPr>
          <p:cNvPr id="17" name="Chevron 16"/>
          <p:cNvSpPr/>
          <p:nvPr/>
        </p:nvSpPr>
        <p:spPr>
          <a:xfrm>
            <a:off x="5047488" y="1920240"/>
            <a:ext cx="2066544" cy="914400"/>
          </a:xfrm>
          <a:prstGeom prst="chevron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50408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TD 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93208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Technical documentation and clinical review</a:t>
            </a:r>
          </a:p>
        </p:txBody>
      </p:sp>
      <p:sp>
        <p:nvSpPr>
          <p:cNvPr id="20" name="Chevron 19"/>
          <p:cNvSpPr/>
          <p:nvPr/>
        </p:nvSpPr>
        <p:spPr>
          <a:xfrm>
            <a:off x="7251192" y="1920240"/>
            <a:ext cx="2066544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54112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Certificate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96912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NB issues certificate, uploads to EUDAMED</a:t>
            </a:r>
          </a:p>
        </p:txBody>
      </p:sp>
      <p:sp>
        <p:nvSpPr>
          <p:cNvPr id="23" name="Chevron 22"/>
          <p:cNvSpPr/>
          <p:nvPr/>
        </p:nvSpPr>
        <p:spPr>
          <a:xfrm>
            <a:off x="9454896" y="1920240"/>
            <a:ext cx="2066544" cy="914400"/>
          </a:xfrm>
          <a:prstGeom prst="chevron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957816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DoC &amp; 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0616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Manufacturer signs DoC (Annex IV) and affixes CE + NB number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CONFORMITY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EU DoC and CE marking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19–20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31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108813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DoC content — </a:t>
            </a:r>
            <a:r>
              <a:rPr sz="1800">
                <a:solidFill>
                  <a:srgbClr val="1C2433"/>
                </a:solidFill>
                <a:latin typeface="Calibri"/>
              </a:rPr>
              <a:t>Annex IV — manufacturer, Basic UDI-DI, class, standards, NB details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Language — </a:t>
            </a:r>
            <a:r>
              <a:rPr sz="1800">
                <a:solidFill>
                  <a:srgbClr val="1C2433"/>
                </a:solidFill>
                <a:latin typeface="Calibri"/>
              </a:rPr>
              <a:t>Translated into languages required by Member States where sold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CE mark — </a:t>
            </a:r>
            <a:r>
              <a:rPr sz="1800">
                <a:solidFill>
                  <a:srgbClr val="1C2433"/>
                </a:solidFill>
                <a:latin typeface="Calibri"/>
              </a:rPr>
              <a:t>Visible, legible and indelible on device or packaging, IFU and sales packaging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NB number — </a:t>
            </a:r>
            <a:r>
              <a:rPr sz="1800">
                <a:solidFill>
                  <a:srgbClr val="1C2433"/>
                </a:solidFill>
                <a:latin typeface="Calibri"/>
              </a:rPr>
              <a:t>Four-digit NB identification number follows the CE mark where relevant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Responsibility — </a:t>
            </a:r>
            <a:r>
              <a:rPr sz="1800">
                <a:solidFill>
                  <a:srgbClr val="1C2433"/>
                </a:solidFill>
                <a:latin typeface="Calibri"/>
              </a:rPr>
              <a:t>By signing, the manufacturer assumes responsibility for compliance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3657600" cy="1463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9600" b="1" i="0">
                <a:solidFill>
                  <a:srgbClr val="F2B705"/>
                </a:solidFill>
                <a:latin typeface="Georgia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29184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Georgia"/>
              </a:rPr>
              <a:t>GSPR &amp; technical documentation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960120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2000" b="0" i="0">
                <a:solidFill>
                  <a:srgbClr val="C9D6EA"/>
                </a:solidFill>
                <a:latin typeface="Calibri"/>
              </a:rPr>
              <a:t>Annex I requirements and how to prove compliance in Annex II and III files.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GSPR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Annex I — three chapters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Annex I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33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645920"/>
            <a:ext cx="3444240" cy="45720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Chapter I — General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2331720"/>
            <a:ext cx="3078480" cy="3749039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500" b="0" i="0">
                <a:solidFill>
                  <a:srgbClr val="1C2433"/>
                </a:solidFill>
                <a:latin typeface="Calibri"/>
              </a:rPr>
              <a:t>§1–9: safety, performance, risk management, benefit-risk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58640" y="1645920"/>
            <a:ext cx="3444240" cy="45720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58640" y="164592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152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Chapter II — Design &amp; manufacture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1520" y="2331720"/>
            <a:ext cx="3078480" cy="3749039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500" b="0" i="0">
                <a:solidFill>
                  <a:srgbClr val="1C2433"/>
                </a:solidFill>
                <a:latin typeface="Calibri"/>
              </a:rPr>
              <a:t>§10–22: materials, sterility, software, electrical, radiation, lay users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1645920"/>
            <a:ext cx="3444240" cy="45720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7720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6008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Chapter III — Information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0080" y="2331720"/>
            <a:ext cx="3078480" cy="3749039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500" b="0" i="0">
                <a:solidFill>
                  <a:srgbClr val="1C2433"/>
                </a:solidFill>
                <a:latin typeface="Calibri"/>
              </a:rPr>
              <a:t>§23: label, IFU and information supplied with the device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GSPR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Chapter I — General requirements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Annex I §1–9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34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108813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Performance — </a:t>
            </a:r>
            <a:r>
              <a:rPr sz="1800">
                <a:solidFill>
                  <a:srgbClr val="1C2433"/>
                </a:solidFill>
                <a:latin typeface="Calibri"/>
              </a:rPr>
              <a:t>Devices achieve the intended performance and are safe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Risk management — </a:t>
            </a:r>
            <a:r>
              <a:rPr sz="1800">
                <a:solidFill>
                  <a:srgbClr val="1C2433"/>
                </a:solidFill>
                <a:latin typeface="Calibri"/>
              </a:rPr>
              <a:t>Continuous, iterative process across the lifecycle (§3)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Risk control order — </a:t>
            </a:r>
            <a:r>
              <a:rPr sz="1800">
                <a:solidFill>
                  <a:srgbClr val="1C2433"/>
                </a:solidFill>
                <a:latin typeface="Calibri"/>
              </a:rPr>
              <a:t>Safe design first, then protective measures, then information for safety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Benefit-risk — </a:t>
            </a:r>
            <a:r>
              <a:rPr sz="1800">
                <a:solidFill>
                  <a:srgbClr val="1C2433"/>
                </a:solidFill>
                <a:latin typeface="Calibri"/>
              </a:rPr>
              <a:t>Residual risk acceptable when weighed against benefits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Usability — </a:t>
            </a:r>
            <a:r>
              <a:rPr sz="1800">
                <a:solidFill>
                  <a:srgbClr val="1C2433"/>
                </a:solidFill>
                <a:latin typeface="Calibri"/>
              </a:rPr>
              <a:t>Reduce use error, considering users' training and environment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GSPR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Chapter II — design &amp; manufacture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Annex I §10–22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35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§10 Chemical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Biocompatibility; CMR / endocrine substances above 0.1% w/w need justification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5864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58640" y="164592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152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§11 Infection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1520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Sterility, microbial contamination, packaging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7720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6008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§14 Construction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0080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Interaction with environment, MRI, fire, measurement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0080" y="406908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59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§17 Software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59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Lifecycle, cybersecurity, IT network requirements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5864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58640" y="406908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41520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§18 Active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520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Electrical safety, EMC, alarms, energy sources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7720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77200" y="406908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60080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§22 Lay users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60080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Easy, safe use and correct interpretation of results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GSPR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Chapter III — Label and instructions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Annex I §23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36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108813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Label — </a:t>
            </a:r>
            <a:r>
              <a:rPr sz="1800">
                <a:solidFill>
                  <a:srgbClr val="1C2433"/>
                </a:solidFill>
                <a:latin typeface="Calibri"/>
              </a:rPr>
              <a:t>Name, manufacturer, UDI carrier, lot/serial, expiry, sterile state, 'MD' symbol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IFU — </a:t>
            </a:r>
            <a:r>
              <a:rPr sz="1800">
                <a:solidFill>
                  <a:srgbClr val="1C2433"/>
                </a:solidFill>
                <a:latin typeface="Calibri"/>
              </a:rPr>
              <a:t>Intended purpose, indications, contraindications, residual risks, warnings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Implants — </a:t>
            </a:r>
            <a:r>
              <a:rPr sz="1800">
                <a:solidFill>
                  <a:srgbClr val="1C2433"/>
                </a:solidFill>
                <a:latin typeface="Calibri"/>
              </a:rPr>
              <a:t>Information for the patient and implant card (Article 18)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Language — </a:t>
            </a:r>
            <a:r>
              <a:rPr sz="1800">
                <a:solidFill>
                  <a:srgbClr val="1C2433"/>
                </a:solidFill>
                <a:latin typeface="Calibri"/>
              </a:rPr>
              <a:t>Official language(s) required by the Member State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eIFU — </a:t>
            </a:r>
            <a:r>
              <a:rPr sz="1800">
                <a:solidFill>
                  <a:srgbClr val="1C2433"/>
                </a:solidFill>
                <a:latin typeface="Calibri"/>
              </a:rPr>
              <a:t>Electronic IFU allowed only per Implementing Regulation 2021/2226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TECHNICAL DOCUMENTATION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Annex II — technical documentation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Annex II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37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645920"/>
          <a:ext cx="10881360" cy="3968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/>
                <a:gridCol w="7589520"/>
              </a:tblGrid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Section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What it contains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1. Description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Device, variants, accessories, Basic UDI-DI, intended purpose, class and rule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2. Information supplied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Labels and IFU in all relevant languages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3. Design &amp; manufacturing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Design stages, manufacturing sites, suppliers and subcontractors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4. GSPR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Checklist with method, standards and evidence for each requirement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5. Benefit-risk &amp; risk management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Risk management file per Annex I §3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6. Verification &amp; validation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Pre-clinical tests, biocompatibility, software, clinical evaluation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TECHNICAL DOCUMENTATION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Annex III — PMS documentation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Annex III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38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108813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PMS plan — </a:t>
            </a:r>
            <a:r>
              <a:rPr sz="1800">
                <a:solidFill>
                  <a:srgbClr val="1C2433"/>
                </a:solidFill>
                <a:latin typeface="Calibri"/>
              </a:rPr>
              <a:t>How data will be collected, analysed and acted on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Data sources — </a:t>
            </a:r>
            <a:r>
              <a:rPr sz="1800">
                <a:solidFill>
                  <a:srgbClr val="1C2433"/>
                </a:solidFill>
                <a:latin typeface="Calibri"/>
              </a:rPr>
              <a:t>Complaints, incidents, literature, registries, PMCF, user feedback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Indicators — </a:t>
            </a:r>
            <a:r>
              <a:rPr sz="1800">
                <a:solidFill>
                  <a:srgbClr val="1C2433"/>
                </a:solidFill>
                <a:latin typeface="Calibri"/>
              </a:rPr>
              <a:t>Thresholds to assess benefit-risk and detect trends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Reports — </a:t>
            </a:r>
            <a:r>
              <a:rPr sz="1800">
                <a:solidFill>
                  <a:srgbClr val="1C2433"/>
                </a:solidFill>
                <a:latin typeface="Calibri"/>
              </a:rPr>
              <a:t>PMSR (class I) or PSUR (IIa, IIb, III)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Links — </a:t>
            </a:r>
            <a:r>
              <a:rPr sz="1800">
                <a:solidFill>
                  <a:srgbClr val="1C2433"/>
                </a:solidFill>
                <a:latin typeface="Calibri"/>
              </a:rPr>
              <a:t>Feeds clinical evaluation, risk management and CAPA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TECHNICAL DOCUMENTATION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Building a GSPR checklist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39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645920"/>
          <a:ext cx="10881359" cy="3968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640"/>
                <a:gridCol w="1463040"/>
                <a:gridCol w="3749039"/>
                <a:gridCol w="2834640"/>
              </a:tblGrid>
              <a:tr h="56692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GSPR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Applies?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Method / standard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Evidence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§1 Safety &amp; performance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ISO 14971, clinical evaluation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RMF, CER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§10.4 Substances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ISO 10993-1, chemical characterisation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Bio evaluation report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§11 Sterility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If sterile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ISO 11135 / 11137, ISO 11607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Validation reports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§17 Software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If software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IEC 62304, IEC 82304-1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SW lifecycle file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§18 Electrical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If active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IEC 60601-1, -1-2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Test reports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433"/>
                          </a:solidFill>
                          <a:latin typeface="Calibri"/>
                        </a:rPr>
                        <a:t>§23 Labelling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ISO 15223-1, ISO 20417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33"/>
                          </a:solidFill>
                          <a:latin typeface="Calibri"/>
                        </a:rPr>
                        <a:t>Label &amp; IFU review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TECHNICAL DOCUMENTATION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Harmonised standards &amp; common specs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8–9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40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108813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Presumption — </a:t>
            </a:r>
            <a:r>
              <a:rPr sz="1800">
                <a:solidFill>
                  <a:srgbClr val="1C2433"/>
                </a:solidFill>
                <a:latin typeface="Calibri"/>
              </a:rPr>
              <a:t>Compliance with harmonised standards (in OJEU) presumes conformity with covered GSPR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Check annex Z — </a:t>
            </a:r>
            <a:r>
              <a:rPr sz="1800">
                <a:solidFill>
                  <a:srgbClr val="1C2433"/>
                </a:solidFill>
                <a:latin typeface="Calibri"/>
              </a:rPr>
              <a:t>Shows which GSPR each standard covers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Common specifications — </a:t>
            </a:r>
            <a:r>
              <a:rPr sz="1800">
                <a:solidFill>
                  <a:srgbClr val="1C2433"/>
                </a:solidFill>
                <a:latin typeface="Calibri"/>
              </a:rPr>
              <a:t>Mandatory technical requirements, e.g. Annex XVI products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Alternatives — </a:t>
            </a:r>
            <a:r>
              <a:rPr sz="1800">
                <a:solidFill>
                  <a:srgbClr val="1C2433"/>
                </a:solidFill>
                <a:latin typeface="Calibri"/>
              </a:rPr>
              <a:t>Other solutions allowed if equivalent safety is justified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State of the art — </a:t>
            </a:r>
            <a:r>
              <a:rPr sz="1800">
                <a:solidFill>
                  <a:srgbClr val="1C2433"/>
                </a:solidFill>
                <a:latin typeface="Calibri"/>
              </a:rPr>
              <a:t>Track standard revisions and update gap assessments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3657600" cy="1463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9600" b="1" i="0">
                <a:solidFill>
                  <a:srgbClr val="F2B705"/>
                </a:solidFill>
                <a:latin typeface="Georgia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29184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Georgia"/>
              </a:rPr>
              <a:t>QMS &amp; risk management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960120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2000" b="0" i="0">
                <a:solidFill>
                  <a:srgbClr val="C9D6EA"/>
                </a:solidFill>
                <a:latin typeface="Calibri"/>
              </a:rPr>
              <a:t>Article 10(9) quality system requirements and how ISO 13485 and ISO 14971 support them.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QMS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Article 10(9) — QMS must cover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10(9)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42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Compliance strategy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Regulatory strategy incl. conformity routes and changes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5864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58640" y="164592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152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GSPR &amp; solutions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1520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Identifying requirements and how they are met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7720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6008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Management &amp; resources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0080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Responsibility, resources, supplier selection and control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0080" y="406908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59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Risk &amp; clinical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59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Risk management, clinical evaluation including PMCF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5864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58640" y="406908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41520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Realisation &amp; UDI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520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Planning, design, production, service, UDI assignment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7720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77200" y="406908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60080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PMS &amp; vigilance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60080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PMS, vigilance, CAPA, communication with authorities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QMS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MDR requirements vs ISO 13485 clauses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EN ISO 13485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43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645920"/>
          <a:ext cx="1088136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0"/>
                <a:gridCol w="4937760"/>
              </a:tblGrid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MDR topic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ISO 13485:2016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QMS and documentation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4.1, 4.2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Management responsibility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Resources &amp; competence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Design and development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7.3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Supplier control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7.4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Production &amp; UDI traceability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7.5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PMS, complaints, vigilance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8.2.1, 8.2.2, 8.2.3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CAPA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8.5.2, 8.5.3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QMS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Risk management across the lifecycle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ISO 14971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44</a:t>
            </a:r>
          </a:p>
        </p:txBody>
      </p:sp>
      <p:sp>
        <p:nvSpPr>
          <p:cNvPr id="11" name="Pentagon 10"/>
          <p:cNvSpPr/>
          <p:nvPr/>
        </p:nvSpPr>
        <p:spPr>
          <a:xfrm>
            <a:off x="640080" y="1920240"/>
            <a:ext cx="1699260" cy="914400"/>
          </a:xfrm>
          <a:prstGeom prst="homePlate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19" y="1920240"/>
            <a:ext cx="1287780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246120"/>
            <a:ext cx="160782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Scope, criteria for risk acceptability</a:t>
            </a:r>
          </a:p>
        </p:txBody>
      </p:sp>
      <p:sp>
        <p:nvSpPr>
          <p:cNvPr id="14" name="Chevron 13"/>
          <p:cNvSpPr/>
          <p:nvPr/>
        </p:nvSpPr>
        <p:spPr>
          <a:xfrm>
            <a:off x="2476499" y="1920240"/>
            <a:ext cx="1699260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979419" y="1920240"/>
            <a:ext cx="922020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Analyse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22219" y="3246120"/>
            <a:ext cx="160782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Hazards, sequences, harms</a:t>
            </a:r>
          </a:p>
        </p:txBody>
      </p:sp>
      <p:sp>
        <p:nvSpPr>
          <p:cNvPr id="17" name="Chevron 16"/>
          <p:cNvSpPr/>
          <p:nvPr/>
        </p:nvSpPr>
        <p:spPr>
          <a:xfrm>
            <a:off x="4312920" y="1920240"/>
            <a:ext cx="1699260" cy="914400"/>
          </a:xfrm>
          <a:prstGeom prst="chevron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15840" y="1920240"/>
            <a:ext cx="922020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Evaluate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58640" y="3246120"/>
            <a:ext cx="160782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Compare against criteria</a:t>
            </a:r>
          </a:p>
        </p:txBody>
      </p:sp>
      <p:sp>
        <p:nvSpPr>
          <p:cNvPr id="20" name="Chevron 19"/>
          <p:cNvSpPr/>
          <p:nvPr/>
        </p:nvSpPr>
        <p:spPr>
          <a:xfrm>
            <a:off x="6149340" y="1920240"/>
            <a:ext cx="1699260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52260" y="1920240"/>
            <a:ext cx="922020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Control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95060" y="3246120"/>
            <a:ext cx="160782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Design, protection, information</a:t>
            </a:r>
          </a:p>
        </p:txBody>
      </p:sp>
      <p:sp>
        <p:nvSpPr>
          <p:cNvPr id="23" name="Chevron 22"/>
          <p:cNvSpPr/>
          <p:nvPr/>
        </p:nvSpPr>
        <p:spPr>
          <a:xfrm>
            <a:off x="7985759" y="1920240"/>
            <a:ext cx="1699260" cy="914400"/>
          </a:xfrm>
          <a:prstGeom prst="chevron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488680" y="1920240"/>
            <a:ext cx="922020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Residual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31480" y="3246120"/>
            <a:ext cx="160782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Overall benefit-risk</a:t>
            </a:r>
          </a:p>
        </p:txBody>
      </p:sp>
      <p:sp>
        <p:nvSpPr>
          <p:cNvPr id="26" name="Chevron 25"/>
          <p:cNvSpPr/>
          <p:nvPr/>
        </p:nvSpPr>
        <p:spPr>
          <a:xfrm>
            <a:off x="9822179" y="1920240"/>
            <a:ext cx="1699260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325100" y="1920240"/>
            <a:ext cx="922020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Post-production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67900" y="3246120"/>
            <a:ext cx="160782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Feed PMS data back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5623560"/>
            <a:ext cx="10881360" cy="59436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22960" y="5623560"/>
            <a:ext cx="1051560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1400" b="0" i="1">
                <a:solidFill>
                  <a:srgbClr val="0B2A5B"/>
                </a:solidFill>
                <a:latin typeface="Calibri"/>
              </a:rPr>
              <a:t>MDR expects risks reduced 'as far as possible' — not merely to an economically acceptable level.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QMS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Supporting standards you will likely need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Standards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45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ISO 14971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Risk management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5864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58640" y="164592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152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IEC 62366-1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1520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Usability engineering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7720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6008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ISO 10993 series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0080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Biological evaluation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0080" y="406908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59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IEC 60601 series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59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Electrical safety &amp; EMC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5864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58640" y="406908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41520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IEC 62304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520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Software lifecycle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7720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77200" y="406908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60080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ISO 11607 / 11135 / 11137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60080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Sterile packaging &amp; sterilisation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3657600" cy="1463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9600" b="1" i="0">
                <a:solidFill>
                  <a:srgbClr val="F2B705"/>
                </a:solidFill>
                <a:latin typeface="Georgia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29184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Georgia"/>
              </a:rPr>
              <a:t>Clinical evaluation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960120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2000" b="0" i="0">
                <a:solidFill>
                  <a:srgbClr val="C9D6EA"/>
                </a:solidFill>
                <a:latin typeface="Calibri"/>
              </a:rPr>
              <a:t>Generating, appraising and updating clinical evidence throughout the lifecycle.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CLINICAL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Clinical evaluation process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61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47</a:t>
            </a:r>
          </a:p>
        </p:txBody>
      </p:sp>
      <p:sp>
        <p:nvSpPr>
          <p:cNvPr id="11" name="Pentagon 10"/>
          <p:cNvSpPr/>
          <p:nvPr/>
        </p:nvSpPr>
        <p:spPr>
          <a:xfrm>
            <a:off x="640080" y="1920240"/>
            <a:ext cx="2066544" cy="914400"/>
          </a:xfrm>
          <a:prstGeom prst="homePlate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19" y="1920240"/>
            <a:ext cx="165506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CEP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Clinical evaluation plan</a:t>
            </a:r>
          </a:p>
        </p:txBody>
      </p:sp>
      <p:sp>
        <p:nvSpPr>
          <p:cNvPr id="14" name="Chevron 13"/>
          <p:cNvSpPr/>
          <p:nvPr/>
        </p:nvSpPr>
        <p:spPr>
          <a:xfrm>
            <a:off x="2843784" y="1920240"/>
            <a:ext cx="2066544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346704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Identify data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89504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Literature, investigations, PMCF</a:t>
            </a:r>
          </a:p>
        </p:txBody>
      </p:sp>
      <p:sp>
        <p:nvSpPr>
          <p:cNvPr id="17" name="Chevron 16"/>
          <p:cNvSpPr/>
          <p:nvPr/>
        </p:nvSpPr>
        <p:spPr>
          <a:xfrm>
            <a:off x="5047488" y="1920240"/>
            <a:ext cx="2066544" cy="914400"/>
          </a:xfrm>
          <a:prstGeom prst="chevron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50408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Appraise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93208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Relevance and quality</a:t>
            </a:r>
          </a:p>
        </p:txBody>
      </p:sp>
      <p:sp>
        <p:nvSpPr>
          <p:cNvPr id="20" name="Chevron 19"/>
          <p:cNvSpPr/>
          <p:nvPr/>
        </p:nvSpPr>
        <p:spPr>
          <a:xfrm>
            <a:off x="7251192" y="1920240"/>
            <a:ext cx="2066544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54112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Analyse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96912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Safety, performance, benefit-risk</a:t>
            </a:r>
          </a:p>
        </p:txBody>
      </p:sp>
      <p:sp>
        <p:nvSpPr>
          <p:cNvPr id="23" name="Chevron 22"/>
          <p:cNvSpPr/>
          <p:nvPr/>
        </p:nvSpPr>
        <p:spPr>
          <a:xfrm>
            <a:off x="9454896" y="1920240"/>
            <a:ext cx="2066544" cy="914400"/>
          </a:xfrm>
          <a:prstGeom prst="chevron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957816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CER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0616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Clinical evaluation report; update regularly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5623560"/>
            <a:ext cx="10881360" cy="59436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" y="5623560"/>
            <a:ext cx="1051560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1400" b="0" i="1">
                <a:solidFill>
                  <a:srgbClr val="0B2A5B"/>
                </a:solidFill>
                <a:latin typeface="Calibri"/>
              </a:rPr>
              <a:t>The CER is updated with PMS and PMCF data — at least annually for class III and implantable devices.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CLINICAL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Clinical evaluation plan (CEP)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Annex XIV Part A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48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108813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GSPR — </a:t>
            </a:r>
            <a:r>
              <a:rPr sz="1800">
                <a:solidFill>
                  <a:srgbClr val="1C2433"/>
                </a:solidFill>
                <a:latin typeface="Calibri"/>
              </a:rPr>
              <a:t>Identify the GSPR that need clinical data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Intended purpose — </a:t>
            </a:r>
            <a:r>
              <a:rPr sz="1800">
                <a:solidFill>
                  <a:srgbClr val="1C2433"/>
                </a:solidFill>
                <a:latin typeface="Calibri"/>
              </a:rPr>
              <a:t>Target groups, indications, contraindications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Benefits — </a:t>
            </a:r>
            <a:r>
              <a:rPr sz="1800">
                <a:solidFill>
                  <a:srgbClr val="1C2433"/>
                </a:solidFill>
                <a:latin typeface="Calibri"/>
              </a:rPr>
              <a:t>Clinical benefits with measurable outcome parameters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Methods — </a:t>
            </a:r>
            <a:r>
              <a:rPr sz="1800">
                <a:solidFill>
                  <a:srgbClr val="1C2433"/>
                </a:solidFill>
                <a:latin typeface="Calibri"/>
              </a:rPr>
              <a:t>How safety, performance and benefit-risk will be assessed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Development plan — </a:t>
            </a:r>
            <a:r>
              <a:rPr sz="1800">
                <a:solidFill>
                  <a:srgbClr val="1C2433"/>
                </a:solidFill>
                <a:latin typeface="Calibri"/>
              </a:rPr>
              <a:t>From first-in-human to PMCF, with milestones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CLINICAL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Demonstrating equivalence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Annex XIV §3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49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645920"/>
          <a:ext cx="10881360" cy="2267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/>
                <a:gridCol w="8412480"/>
              </a:tblGrid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Characteristic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What must be similar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C2433"/>
                          </a:solidFill>
                          <a:latin typeface="Calibri"/>
                        </a:rPr>
                        <a:t>Technical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Design, specifications, physicochemical properties, deployment, principles of operation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C2433"/>
                          </a:solidFill>
                          <a:latin typeface="Calibri"/>
                        </a:rPr>
                        <a:t>Biological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Same materials or substances in contact with the same tissues or fluids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C2433"/>
                          </a:solidFill>
                          <a:latin typeface="Calibri"/>
                        </a:rPr>
                        <a:t>Clinical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Same condition, purpose, site, population, user and performance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CLINICAL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Equivalence for class III and implantables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61(4)–(6)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69494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Contract — </a:t>
            </a:r>
            <a:r>
              <a:rPr sz="1800">
                <a:solidFill>
                  <a:srgbClr val="1C2433"/>
                </a:solidFill>
                <a:latin typeface="Calibri"/>
              </a:rPr>
              <a:t>Manufacturer needs a contract giving ongoing full access to the equivalent device's technical documentation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Original data — </a:t>
            </a:r>
            <a:r>
              <a:rPr sz="1800">
                <a:solidFill>
                  <a:srgbClr val="1C2433"/>
                </a:solidFill>
                <a:latin typeface="Calibri"/>
              </a:rPr>
              <a:t>Clinical evaluation must meet MDR standards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Otherwise — </a:t>
            </a:r>
            <a:r>
              <a:rPr sz="1800">
                <a:solidFill>
                  <a:srgbClr val="1C2433"/>
                </a:solidFill>
                <a:latin typeface="Calibri"/>
              </a:rPr>
              <a:t>Clinical investigations are required (Art. 61(4))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Exceptions — </a:t>
            </a:r>
            <a:r>
              <a:rPr sz="1800">
                <a:solidFill>
                  <a:srgbClr val="1C2433"/>
                </a:solidFill>
                <a:latin typeface="Calibri"/>
              </a:rPr>
              <a:t>Well-established technologies such as sutures, staples, screws (Art. 61(6)(b))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1645920"/>
            <a:ext cx="3566160" cy="448056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01000" y="1645920"/>
            <a:ext cx="109728" cy="448056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1874519"/>
            <a:ext cx="310896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800" b="1" i="0">
                <a:solidFill>
                  <a:srgbClr val="0B2A5B"/>
                </a:solidFill>
                <a:latin typeface="Georgia"/>
              </a:rPr>
              <a:t>Watch out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2423160"/>
            <a:ext cx="3108960" cy="35661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500" b="0" i="0">
                <a:solidFill>
                  <a:srgbClr val="1C2433"/>
                </a:solidFill>
                <a:latin typeface="Calibri"/>
              </a:rPr>
              <a:t>Weak equivalence claims are one of the most common reasons notified bodies reject clinical evaluations.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CLINICAL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Clinical investigations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62–82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51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108813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When — </a:t>
            </a:r>
            <a:r>
              <a:rPr sz="1800">
                <a:solidFill>
                  <a:srgbClr val="1C2433"/>
                </a:solidFill>
                <a:latin typeface="Calibri"/>
              </a:rPr>
              <a:t>Required to generate data not otherwise available, especially class III and implants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Standard — </a:t>
            </a:r>
            <a:r>
              <a:rPr sz="1800">
                <a:solidFill>
                  <a:srgbClr val="1C2433"/>
                </a:solidFill>
                <a:latin typeface="Calibri"/>
              </a:rPr>
              <a:t>Conducted per ISO 14155 and good clinical practice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Authorisation — </a:t>
            </a:r>
            <a:r>
              <a:rPr sz="1800">
                <a:solidFill>
                  <a:srgbClr val="1C2433"/>
                </a:solidFill>
                <a:latin typeface="Calibri"/>
              </a:rPr>
              <a:t>Application to Member States; ethics committee review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Documents — </a:t>
            </a:r>
            <a:r>
              <a:rPr sz="1800">
                <a:solidFill>
                  <a:srgbClr val="1C2433"/>
                </a:solidFill>
                <a:latin typeface="Calibri"/>
              </a:rPr>
              <a:t>Clinical investigation plan, investigator's brochure (Annex XV)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Reporting — </a:t>
            </a:r>
            <a:r>
              <a:rPr sz="1800">
                <a:solidFill>
                  <a:srgbClr val="1C2433"/>
                </a:solidFill>
                <a:latin typeface="Calibri"/>
              </a:rPr>
              <a:t>Serious adverse events and device deficiencies; final report within 1 year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CLINICAL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Post-market clinical follow-up (PMCF)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Annex XIV Part B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52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108813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Purpose — </a:t>
            </a:r>
            <a:r>
              <a:rPr sz="1800">
                <a:solidFill>
                  <a:srgbClr val="1C2433"/>
                </a:solidFill>
                <a:latin typeface="Calibri"/>
              </a:rPr>
              <a:t>Confirm safety and performance, identify unknown risks and misuse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Methods — </a:t>
            </a:r>
            <a:r>
              <a:rPr sz="1800">
                <a:solidFill>
                  <a:srgbClr val="1C2433"/>
                </a:solidFill>
                <a:latin typeface="Calibri"/>
              </a:rPr>
              <a:t>Registries, PMCF studies, surveys, literature screening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PMCF plan — </a:t>
            </a:r>
            <a:r>
              <a:rPr sz="1800">
                <a:solidFill>
                  <a:srgbClr val="1C2433"/>
                </a:solidFill>
                <a:latin typeface="Calibri"/>
              </a:rPr>
              <a:t>Annex XIV Part B — objectives, methods, timelines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PMCF report — </a:t>
            </a:r>
            <a:r>
              <a:rPr sz="1800">
                <a:solidFill>
                  <a:srgbClr val="1C2433"/>
                </a:solidFill>
                <a:latin typeface="Calibri"/>
              </a:rPr>
              <a:t>Feeds the CER and risk management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Justify — </a:t>
            </a:r>
            <a:r>
              <a:rPr sz="1800">
                <a:solidFill>
                  <a:srgbClr val="1C2433"/>
                </a:solidFill>
                <a:latin typeface="Calibri"/>
              </a:rPr>
              <a:t>If PMCF is not deemed necessary, document why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CLINICAL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SSCP — safety &amp; clinical summary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32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53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108813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Who — </a:t>
            </a:r>
            <a:r>
              <a:rPr sz="1800">
                <a:solidFill>
                  <a:srgbClr val="1C2433"/>
                </a:solidFill>
                <a:latin typeface="Calibri"/>
              </a:rPr>
              <a:t>Implantable devices and class III devices (except custom-made or investigational)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Audience — </a:t>
            </a:r>
            <a:r>
              <a:rPr sz="1800">
                <a:solidFill>
                  <a:srgbClr val="1C2433"/>
                </a:solidFill>
                <a:latin typeface="Calibri"/>
              </a:rPr>
              <a:t>Written for professionals, and for patients where relevant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Content — </a:t>
            </a:r>
            <a:r>
              <a:rPr sz="1800">
                <a:solidFill>
                  <a:srgbClr val="1C2433"/>
                </a:solidFill>
                <a:latin typeface="Calibri"/>
              </a:rPr>
              <a:t>Device, purpose, residual risks, clinical evaluation summary, alternatives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Validation — </a:t>
            </a:r>
            <a:r>
              <a:rPr sz="1800">
                <a:solidFill>
                  <a:srgbClr val="1C2433"/>
                </a:solidFill>
                <a:latin typeface="Calibri"/>
              </a:rPr>
              <a:t>Validated by the notified body and published in EUDAMED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Updates — </a:t>
            </a:r>
            <a:r>
              <a:rPr sz="1800">
                <a:solidFill>
                  <a:srgbClr val="1C2433"/>
                </a:solidFill>
                <a:latin typeface="Calibri"/>
              </a:rPr>
              <a:t>Updated annually alongside the PSUR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CLINICAL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Hierarchy of clinical evidence (simplified)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MDCG 2020-6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54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645920"/>
          <a:ext cx="10881360" cy="3401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8595360"/>
              </a:tblGrid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Rank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Evidence type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C2433"/>
                          </a:solidFill>
                          <a:latin typeface="Calibri"/>
                        </a:rPr>
                        <a:t>Highest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Results of high-quality clinical investigations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C2433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Systematic reviews and high-quality registries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C2433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Studies with methodological limitations, PMCF data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C2433"/>
                          </a:solidFill>
                          <a:latin typeface="Calibri"/>
                        </a:rPr>
                        <a:t>Lower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Complaints and vigilance data, case reports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C2433"/>
                          </a:solidFill>
                          <a:latin typeface="Calibri"/>
                        </a:rPr>
                        <a:t>Supporting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Pre-clinical and bench data, state-of-the-art reviews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3657600" cy="1463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9600" b="1" i="0">
                <a:solidFill>
                  <a:srgbClr val="F2B705"/>
                </a:solidFill>
                <a:latin typeface="Georgia"/>
              </a:rPr>
              <a:t>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29184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Georgia"/>
              </a:rPr>
              <a:t>PMS &amp; vigilance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960120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2000" b="0" i="0">
                <a:solidFill>
                  <a:srgbClr val="C9D6EA"/>
                </a:solidFill>
                <a:latin typeface="Calibri"/>
              </a:rPr>
              <a:t>Proactive monitoring, reporting serious incidents and acting on trends.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PMS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The PMS system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83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56</a:t>
            </a:r>
          </a:p>
        </p:txBody>
      </p:sp>
      <p:sp>
        <p:nvSpPr>
          <p:cNvPr id="11" name="Pentagon 10"/>
          <p:cNvSpPr/>
          <p:nvPr/>
        </p:nvSpPr>
        <p:spPr>
          <a:xfrm>
            <a:off x="640080" y="1920240"/>
            <a:ext cx="2066544" cy="914400"/>
          </a:xfrm>
          <a:prstGeom prst="homePlate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19" y="1920240"/>
            <a:ext cx="165506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Collect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Complaints, service, literature, registries</a:t>
            </a:r>
          </a:p>
        </p:txBody>
      </p:sp>
      <p:sp>
        <p:nvSpPr>
          <p:cNvPr id="14" name="Chevron 13"/>
          <p:cNvSpPr/>
          <p:nvPr/>
        </p:nvSpPr>
        <p:spPr>
          <a:xfrm>
            <a:off x="2843784" y="1920240"/>
            <a:ext cx="2066544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346704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Analyse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89504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Statistics, trends, thresholds</a:t>
            </a:r>
          </a:p>
        </p:txBody>
      </p:sp>
      <p:sp>
        <p:nvSpPr>
          <p:cNvPr id="17" name="Chevron 16"/>
          <p:cNvSpPr/>
          <p:nvPr/>
        </p:nvSpPr>
        <p:spPr>
          <a:xfrm>
            <a:off x="5047488" y="1920240"/>
            <a:ext cx="2066544" cy="914400"/>
          </a:xfrm>
          <a:prstGeom prst="chevron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50408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Conclude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93208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Update benefit-risk, CER, RMF</a:t>
            </a:r>
          </a:p>
        </p:txBody>
      </p:sp>
      <p:sp>
        <p:nvSpPr>
          <p:cNvPr id="20" name="Chevron 19"/>
          <p:cNvSpPr/>
          <p:nvPr/>
        </p:nvSpPr>
        <p:spPr>
          <a:xfrm>
            <a:off x="7251192" y="1920240"/>
            <a:ext cx="2066544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54112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Act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96912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CAPA, FSCA, design changes</a:t>
            </a:r>
          </a:p>
        </p:txBody>
      </p:sp>
      <p:sp>
        <p:nvSpPr>
          <p:cNvPr id="23" name="Chevron 22"/>
          <p:cNvSpPr/>
          <p:nvPr/>
        </p:nvSpPr>
        <p:spPr>
          <a:xfrm>
            <a:off x="9454896" y="1920240"/>
            <a:ext cx="2066544" cy="914400"/>
          </a:xfrm>
          <a:prstGeom prst="chevron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957816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Report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0616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PMSR / PSUR, vigilance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5623560"/>
            <a:ext cx="10881360" cy="59436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" y="5623560"/>
            <a:ext cx="1051560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1400" b="0" i="1">
                <a:solidFill>
                  <a:srgbClr val="0B2A5B"/>
                </a:solidFill>
                <a:latin typeface="Calibri"/>
              </a:rPr>
              <a:t>PMS is part of the QMS and must be proportionate to the risk class and type of device.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PMS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PMSR vs PSUR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57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645920"/>
          <a:ext cx="10881359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3749039"/>
                <a:gridCol w="4572000"/>
              </a:tblGrid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Item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PMSR (Art. 85)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PSUR (Art. 86)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Device classes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Class 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Class IIa, IIb, III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Update frequency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When necessary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IIa: at least every 2 years; IIb &amp; III: annually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Content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Results and conclusions of PMS data, CAPA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Plus benefit-risk, PMCF findings, sales volume, population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Submitted to NB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No (on request to authority)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Reviewed by NB; class III / implantables via EUDAMED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VIGILANCE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Serious incident reporting deadlines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87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58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828800"/>
            <a:ext cx="3444240" cy="292608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3444240" cy="14630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6600" b="1" i="0">
                <a:solidFill>
                  <a:srgbClr val="0B2A5B"/>
                </a:solidFill>
                <a:latin typeface="Georgia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3566160"/>
            <a:ext cx="307848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600" b="0" i="0">
                <a:solidFill>
                  <a:srgbClr val="1C2433"/>
                </a:solidFill>
                <a:latin typeface="Calibri"/>
              </a:rPr>
              <a:t>days — serious public health threat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58640" y="1828800"/>
            <a:ext cx="3444240" cy="292608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358640" y="2011680"/>
            <a:ext cx="3444240" cy="14630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6600" b="1" i="0">
                <a:solidFill>
                  <a:srgbClr val="0E8C8C"/>
                </a:solidFill>
                <a:latin typeface="Georgia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1520" y="3566160"/>
            <a:ext cx="307848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600" b="0" i="0">
                <a:solidFill>
                  <a:srgbClr val="1C2433"/>
                </a:solidFill>
                <a:latin typeface="Calibri"/>
              </a:rPr>
              <a:t>days — death or unanticipated serious deterioration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77200" y="1828800"/>
            <a:ext cx="3444240" cy="292608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77200" y="2011680"/>
            <a:ext cx="3444240" cy="14630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6600" b="1" i="0">
                <a:solidFill>
                  <a:srgbClr val="0B2A5B"/>
                </a:solidFill>
                <a:latin typeface="Georgia"/>
              </a:rPr>
              <a:t>15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60080" y="3566160"/>
            <a:ext cx="307848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600" b="0" i="0">
                <a:solidFill>
                  <a:srgbClr val="1C2433"/>
                </a:solidFill>
                <a:latin typeface="Calibri"/>
              </a:rPr>
              <a:t>days — other serious incidents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5120640"/>
            <a:ext cx="10881360" cy="9144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600" b="0" i="1">
                <a:solidFill>
                  <a:srgbClr val="5A677D"/>
                </a:solidFill>
                <a:latin typeface="Calibri"/>
              </a:rPr>
              <a:t>Clock starts when the manufacturer becomes aware of the incident and a possible causal link. Report immediately once established.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VIGILANCE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Vigilance workflow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87–89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59</a:t>
            </a:r>
          </a:p>
        </p:txBody>
      </p:sp>
      <p:sp>
        <p:nvSpPr>
          <p:cNvPr id="11" name="Pentagon 10"/>
          <p:cNvSpPr/>
          <p:nvPr/>
        </p:nvSpPr>
        <p:spPr>
          <a:xfrm>
            <a:off x="640080" y="1920240"/>
            <a:ext cx="2066544" cy="914400"/>
          </a:xfrm>
          <a:prstGeom prst="homePlate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19" y="1920240"/>
            <a:ext cx="165506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Aware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Complaint or report received</a:t>
            </a:r>
          </a:p>
        </p:txBody>
      </p:sp>
      <p:sp>
        <p:nvSpPr>
          <p:cNvPr id="14" name="Chevron 13"/>
          <p:cNvSpPr/>
          <p:nvPr/>
        </p:nvSpPr>
        <p:spPr>
          <a:xfrm>
            <a:off x="2843784" y="1920240"/>
            <a:ext cx="2066544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346704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Assess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89504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Serious incident? Causal link?</a:t>
            </a:r>
          </a:p>
        </p:txBody>
      </p:sp>
      <p:sp>
        <p:nvSpPr>
          <p:cNvPr id="17" name="Chevron 16"/>
          <p:cNvSpPr/>
          <p:nvPr/>
        </p:nvSpPr>
        <p:spPr>
          <a:xfrm>
            <a:off x="5047488" y="1920240"/>
            <a:ext cx="2066544" cy="914400"/>
          </a:xfrm>
          <a:prstGeom prst="chevron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50408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Report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93208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MIR to competent authority</a:t>
            </a:r>
          </a:p>
        </p:txBody>
      </p:sp>
      <p:sp>
        <p:nvSpPr>
          <p:cNvPr id="20" name="Chevron 19"/>
          <p:cNvSpPr/>
          <p:nvPr/>
        </p:nvSpPr>
        <p:spPr>
          <a:xfrm>
            <a:off x="7251192" y="1920240"/>
            <a:ext cx="2066544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54112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Investigate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96912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Root cause, risk assessment</a:t>
            </a:r>
          </a:p>
        </p:txBody>
      </p:sp>
      <p:sp>
        <p:nvSpPr>
          <p:cNvPr id="23" name="Chevron 22"/>
          <p:cNvSpPr/>
          <p:nvPr/>
        </p:nvSpPr>
        <p:spPr>
          <a:xfrm>
            <a:off x="9454896" y="1920240"/>
            <a:ext cx="2066544" cy="914400"/>
          </a:xfrm>
          <a:prstGeom prst="chevron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957816" y="1920240"/>
            <a:ext cx="1289304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Final report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0616" y="3246120"/>
            <a:ext cx="1975104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Close with conclusions and actions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VIGILANCE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Field safety corrective action (FSCA)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89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60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108813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Definition — </a:t>
            </a:r>
            <a:r>
              <a:rPr sz="1800">
                <a:solidFill>
                  <a:srgbClr val="1C2433"/>
                </a:solidFill>
                <a:latin typeface="Calibri"/>
              </a:rPr>
              <a:t>Corrective action taken for technical or medical reasons to reduce risk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Examples — </a:t>
            </a:r>
            <a:r>
              <a:rPr sz="1800">
                <a:solidFill>
                  <a:srgbClr val="1C2433"/>
                </a:solidFill>
                <a:latin typeface="Calibri"/>
              </a:rPr>
              <a:t>Recall, modification, software patch, updated IFU, destruction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Report — </a:t>
            </a:r>
            <a:r>
              <a:rPr sz="1800">
                <a:solidFill>
                  <a:srgbClr val="1C2433"/>
                </a:solidFill>
                <a:latin typeface="Calibri"/>
              </a:rPr>
              <a:t>Before the FSCA, except where urgency requires otherwise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Field safety notice — </a:t>
            </a:r>
            <a:r>
              <a:rPr sz="1800">
                <a:solidFill>
                  <a:srgbClr val="1C2433"/>
                </a:solidFill>
                <a:latin typeface="Calibri"/>
              </a:rPr>
              <a:t>Clear communication to users in EU languages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Effectiveness — </a:t>
            </a:r>
            <a:r>
              <a:rPr sz="1800">
                <a:solidFill>
                  <a:srgbClr val="1C2433"/>
                </a:solidFill>
                <a:latin typeface="Calibri"/>
              </a:rPr>
              <a:t>Monitor and document completion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VIGILANCE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Trend reporting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88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61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69494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What — </a:t>
            </a:r>
            <a:r>
              <a:rPr sz="1800">
                <a:solidFill>
                  <a:srgbClr val="1C2433"/>
                </a:solidFill>
                <a:latin typeface="Calibri"/>
              </a:rPr>
              <a:t>Statistically significant increases in non-serious incidents or expected side-effects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Impact — </a:t>
            </a:r>
            <a:r>
              <a:rPr sz="1800">
                <a:solidFill>
                  <a:srgbClr val="1C2433"/>
                </a:solidFill>
                <a:latin typeface="Calibri"/>
              </a:rPr>
              <a:t>Could significantly affect the benefit-risk analysis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Method — </a:t>
            </a:r>
            <a:r>
              <a:rPr sz="1800">
                <a:solidFill>
                  <a:srgbClr val="1C2433"/>
                </a:solidFill>
                <a:latin typeface="Calibri"/>
              </a:rPr>
              <a:t>Define thresholds and statistical methods in the PMS plan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Report — </a:t>
            </a:r>
            <a:r>
              <a:rPr sz="1800">
                <a:solidFill>
                  <a:srgbClr val="1C2433"/>
                </a:solidFill>
                <a:latin typeface="Calibri"/>
              </a:rPr>
              <a:t>Via EUDAMED to competent authorities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1645920"/>
            <a:ext cx="3566160" cy="448056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01000" y="1645920"/>
            <a:ext cx="109728" cy="448056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1874519"/>
            <a:ext cx="310896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800" b="1" i="0">
                <a:solidFill>
                  <a:srgbClr val="0B2A5B"/>
                </a:solidFill>
                <a:latin typeface="Georgia"/>
              </a:rPr>
              <a:t>Practical tip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2423160"/>
            <a:ext cx="3108960" cy="35661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500" b="0" i="0">
                <a:solidFill>
                  <a:srgbClr val="1C2433"/>
                </a:solidFill>
                <a:latin typeface="Calibri"/>
              </a:rPr>
              <a:t>Set baseline rates per complaint category and review them monthly so trends are caught early.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MARKET SURVEILLANCE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Market surveillance by authorities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93–100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62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64592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1645920"/>
            <a:ext cx="530352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182880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Inspections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233172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Announced and unannounced checks of operators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164592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1645920"/>
            <a:ext cx="530352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0" y="182880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Sampling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233172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Testing of devices bought on the market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06908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" y="4069080"/>
            <a:ext cx="530352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59" y="425196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Measures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59" y="475488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Restrict, withdraw or recall non-compliant devices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7920" y="406908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217920" y="4069080"/>
            <a:ext cx="530352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0" y="425196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Evaluation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0" y="475488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Assess devices presenting unacceptable risk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3657600" cy="1463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9600" b="1" i="0">
                <a:solidFill>
                  <a:srgbClr val="F2B705"/>
                </a:solidFill>
                <a:latin typeface="Georgia"/>
              </a:rPr>
              <a:t>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29184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Georgia"/>
              </a:rPr>
              <a:t>UDI, EUDAMED &amp; labelling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960120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2000" b="0" i="0">
                <a:solidFill>
                  <a:srgbClr val="C9D6EA"/>
                </a:solidFill>
                <a:latin typeface="Calibri"/>
              </a:rPr>
              <a:t>Identifying every device, registering it and informing users correctly.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UDI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The UDI system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27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64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64592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1645920"/>
            <a:ext cx="530352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182880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UDI-DI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233172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Device identifier — specific to model / package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164592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1645920"/>
            <a:ext cx="530352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0" y="182880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UDI-PI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233172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Production identifier — lot, serial, expiry, manufacturing date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06908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" y="4069080"/>
            <a:ext cx="530352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59" y="425196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Basic UDI-DI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59" y="475488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Key to EUDAMED; links certificates, DoC, technical documentation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7920" y="406908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217920" y="4069080"/>
            <a:ext cx="530352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0" y="425196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UDI carrier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0" y="475488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AIDC (barcode, RFID) + human-readable form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UDI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UDI labelling deadlines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123(3)(f)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65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645920"/>
          <a:ext cx="10881360" cy="2267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160"/>
                <a:gridCol w="3657600"/>
                <a:gridCol w="3657600"/>
              </a:tblGrid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Device class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UDI carrier on label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Direct marking (reusables)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C2433"/>
                          </a:solidFill>
                          <a:latin typeface="Calibri"/>
                        </a:rPr>
                        <a:t>Implantables &amp; class III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26 May 2021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26 May 2023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C2433"/>
                          </a:solidFill>
                          <a:latin typeface="Calibri"/>
                        </a:rPr>
                        <a:t>Class IIa &amp; IIb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26 May 2023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26 May 2025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C2433"/>
                          </a:solidFill>
                          <a:latin typeface="Calibri"/>
                        </a:rPr>
                        <a:t>Class I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26 May 2025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C2433"/>
                          </a:solidFill>
                          <a:latin typeface="Calibri"/>
                        </a:rPr>
                        <a:t>26 May 2027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EUDAMED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EUDAMED — six modules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33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66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Actor registration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SRN for manufacturers, ARs, importers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5864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58640" y="164592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152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UDI / device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1520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Basic UDI-DI and device data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7720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6008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NB &amp; certificates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0080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Certificates issued, suspended, withdrawn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0080" y="406908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59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Clinical investigations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59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Applications and reports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5864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58640" y="406908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41520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Vigilance &amp; PMS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520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Incidents, FSCAs, PSURs, trends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7720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77200" y="406908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60080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Market surveillance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60080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Authority activities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EUDAMED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Registration in EUDAMED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29–31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67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69494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SRN — </a:t>
            </a:r>
            <a:r>
              <a:rPr sz="1800">
                <a:solidFill>
                  <a:srgbClr val="1C2433"/>
                </a:solidFill>
                <a:latin typeface="Calibri"/>
              </a:rPr>
              <a:t>Single Registration Number issued after actor registration (Art. 31)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Device data — </a:t>
            </a:r>
            <a:r>
              <a:rPr sz="1800">
                <a:solidFill>
                  <a:srgbClr val="1C2433"/>
                </a:solidFill>
                <a:latin typeface="Calibri"/>
              </a:rPr>
              <a:t>Register Basic UDI-DI and UDI-DI before placing on market (Art. 29)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Updates — </a:t>
            </a:r>
            <a:r>
              <a:rPr sz="1800">
                <a:solidFill>
                  <a:srgbClr val="1C2433"/>
                </a:solidFill>
                <a:latin typeface="Calibri"/>
              </a:rPr>
              <a:t>Keep data current within 30 days of changes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Mandatory use — </a:t>
            </a:r>
            <a:r>
              <a:rPr sz="1800">
                <a:solidFill>
                  <a:srgbClr val="1C2433"/>
                </a:solidFill>
                <a:latin typeface="Calibri"/>
              </a:rPr>
              <a:t>Modules become mandatory progressively under Regulation (EU) 2024/1860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1645920"/>
            <a:ext cx="3566160" cy="448056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01000" y="1645920"/>
            <a:ext cx="109728" cy="448056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1874519"/>
            <a:ext cx="310896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800" b="1" i="0">
                <a:solidFill>
                  <a:srgbClr val="0B2A5B"/>
                </a:solidFill>
                <a:latin typeface="Georgia"/>
              </a:rPr>
              <a:t>Check status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2423160"/>
            <a:ext cx="3108960" cy="35661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500" b="0" i="0">
                <a:solidFill>
                  <a:srgbClr val="1C2433"/>
                </a:solidFill>
                <a:latin typeface="Calibri"/>
              </a:rPr>
              <a:t>Follow the European Commission EUDAMED page for current go-live dates of each module.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LABELLING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Labelling essentials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Annex I §23.2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68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64592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1645920"/>
            <a:ext cx="530352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182880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Identity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233172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Device name, UDI carrier, lot / serial, 'MD' symbol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164592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1645920"/>
            <a:ext cx="530352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0" y="182880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Who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233172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Manufacturer and AR / importer name and address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06908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" y="4069080"/>
            <a:ext cx="530352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59" y="425196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Use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59" y="475488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Intended purpose if not obvious, warnings, single-use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7920" y="406908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217920" y="4069080"/>
            <a:ext cx="530352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0" y="425196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Condition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0" y="475488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Sterile state and method, expiry, storage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LABELLING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Symbols, IFU and eIFU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Reg. 2021/2226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69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108813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Symbols — </a:t>
            </a:r>
            <a:r>
              <a:rPr sz="1800">
                <a:solidFill>
                  <a:srgbClr val="1C2433"/>
                </a:solidFill>
                <a:latin typeface="Calibri"/>
              </a:rPr>
              <a:t>Use harmonised symbols — ISO 15223-1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Information — </a:t>
            </a:r>
            <a:r>
              <a:rPr sz="1800">
                <a:solidFill>
                  <a:srgbClr val="1C2433"/>
                </a:solidFill>
                <a:latin typeface="Calibri"/>
              </a:rPr>
              <a:t>Content requirements also covered by ISO 20417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eIFU — </a:t>
            </a:r>
            <a:r>
              <a:rPr sz="1800">
                <a:solidFill>
                  <a:srgbClr val="1C2433"/>
                </a:solidFill>
                <a:latin typeface="Calibri"/>
              </a:rPr>
              <a:t>Allowed for professional-use devices under Reg. 2021/2226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Paper on request — </a:t>
            </a:r>
            <a:r>
              <a:rPr sz="1800">
                <a:solidFill>
                  <a:srgbClr val="1C2433"/>
                </a:solidFill>
                <a:latin typeface="Calibri"/>
              </a:rPr>
              <a:t>Provide paper IFU within 7 days when requested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Website — </a:t>
            </a:r>
            <a:r>
              <a:rPr sz="1800">
                <a:solidFill>
                  <a:srgbClr val="1C2433"/>
                </a:solidFill>
                <a:latin typeface="Calibri"/>
              </a:rPr>
              <a:t>eIFU website must meet availability and version-control rules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3657600" cy="1463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9600" b="1" i="0">
                <a:solidFill>
                  <a:srgbClr val="F2B705"/>
                </a:solidFill>
                <a:latin typeface="Georgia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29184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Georgia"/>
              </a:rPr>
              <a:t>Special topics &amp; roadmap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960120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2000" b="0" i="0">
                <a:solidFill>
                  <a:srgbClr val="C9D6EA"/>
                </a:solidFill>
                <a:latin typeface="Calibri"/>
              </a:rPr>
              <a:t>Software, implants, substances, reprocessing, transition and implementation.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SPECIAL TOPICS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Medical device software (MDSW)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MDCG 2019-11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71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108813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Qualification — </a:t>
            </a:r>
            <a:r>
              <a:rPr sz="1800">
                <a:solidFill>
                  <a:srgbClr val="1C2433"/>
                </a:solidFill>
                <a:latin typeface="Calibri"/>
              </a:rPr>
              <a:t>Is it a device? Use MDCG 2019-11 decision steps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Rule 11 — </a:t>
            </a:r>
            <a:r>
              <a:rPr sz="1800">
                <a:solidFill>
                  <a:srgbClr val="1C2433"/>
                </a:solidFill>
                <a:latin typeface="Calibri"/>
              </a:rPr>
              <a:t>Decision-support software is at least IIa; can be IIb or III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Lifecycle — </a:t>
            </a:r>
            <a:r>
              <a:rPr sz="1800">
                <a:solidFill>
                  <a:srgbClr val="1C2433"/>
                </a:solidFill>
                <a:latin typeface="Calibri"/>
              </a:rPr>
              <a:t>IEC 62304 software lifecycle, IEC 82304-1 health software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Cybersecurity — </a:t>
            </a:r>
            <a:r>
              <a:rPr sz="1800">
                <a:solidFill>
                  <a:srgbClr val="1C2433"/>
                </a:solidFill>
                <a:latin typeface="Calibri"/>
              </a:rPr>
              <a:t>GSPR §17.2 &amp; 17.4; MDCG 2019-16 guidance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AI — </a:t>
            </a:r>
            <a:r>
              <a:rPr sz="1800">
                <a:solidFill>
                  <a:srgbClr val="1C2433"/>
                </a:solidFill>
                <a:latin typeface="Calibri"/>
              </a:rPr>
              <a:t>Also consider the EU AI Act for high-risk AI medical devices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SPECIAL TOPICS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Implantable devices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18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72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108813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Implant card — </a:t>
            </a:r>
            <a:r>
              <a:rPr sz="1800">
                <a:solidFill>
                  <a:srgbClr val="1C2433"/>
                </a:solidFill>
                <a:latin typeface="Calibri"/>
              </a:rPr>
              <a:t>Provided with the device to the patient (Art. 18)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Card content — </a:t>
            </a:r>
            <a:r>
              <a:rPr sz="1800">
                <a:solidFill>
                  <a:srgbClr val="1C2433"/>
                </a:solidFill>
                <a:latin typeface="Calibri"/>
              </a:rPr>
              <a:t>Device ID, UDI, manufacturer, warnings, expected lifetime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Exempt — </a:t>
            </a:r>
            <a:r>
              <a:rPr sz="1800">
                <a:solidFill>
                  <a:srgbClr val="1C2433"/>
                </a:solidFill>
                <a:latin typeface="Calibri"/>
              </a:rPr>
              <a:t>Sutures, staples, dental fillings, screws, clips and similar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SSCP — </a:t>
            </a:r>
            <a:r>
              <a:rPr sz="1800">
                <a:solidFill>
                  <a:srgbClr val="1C2433"/>
                </a:solidFill>
                <a:latin typeface="Calibri"/>
              </a:rPr>
              <a:t>Required for implantables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Records — </a:t>
            </a:r>
            <a:r>
              <a:rPr sz="1800">
                <a:solidFill>
                  <a:srgbClr val="1C2433"/>
                </a:solidFill>
                <a:latin typeface="Calibri"/>
              </a:rPr>
              <a:t>Technical documentation kept 15 years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SPECIAL TOPICS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Substances, nano &amp; animal tissue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Annex I §10.4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73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600200"/>
            <a:ext cx="108813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CMR / endocrine disruptors — </a:t>
            </a:r>
            <a:r>
              <a:rPr sz="1800">
                <a:solidFill>
                  <a:srgbClr val="1C2433"/>
                </a:solidFill>
                <a:latin typeface="Calibri"/>
              </a:rPr>
              <a:t>Above 0.1% w/w needs justification and labelling (Annex I §10.4)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Nanomaterials — </a:t>
            </a:r>
            <a:r>
              <a:rPr sz="1800">
                <a:solidFill>
                  <a:srgbClr val="1C2433"/>
                </a:solidFill>
                <a:latin typeface="Calibri"/>
              </a:rPr>
              <a:t>Rule 19 — class depends on potential for internal exposure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Medicinal substance — </a:t>
            </a:r>
            <a:r>
              <a:rPr sz="1800">
                <a:solidFill>
                  <a:srgbClr val="1C2433"/>
                </a:solidFill>
                <a:latin typeface="Calibri"/>
              </a:rPr>
              <a:t>Rule 14 — class III; medicines authority consulted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b="1" sz="1800">
                <a:solidFill>
                  <a:srgbClr val="1C2433"/>
                </a:solidFill>
                <a:latin typeface="Calibri"/>
              </a:rPr>
              <a:t>Animal tissue — </a:t>
            </a:r>
            <a:r>
              <a:rPr sz="1800">
                <a:solidFill>
                  <a:srgbClr val="1C2433"/>
                </a:solidFill>
                <a:latin typeface="Calibri"/>
              </a:rPr>
              <a:t>Regulation 722/2012 applies for TSE risk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SPECIAL TOPICS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Other special cases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5, 17, 22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74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64592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1645920"/>
            <a:ext cx="530352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182880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Single-use reprocessing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233172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Art. 17 — reprocessor becomes manufacturer unless national rules apply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164592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1645920"/>
            <a:ext cx="530352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0" y="182880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Custom-made devices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233172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Art. 52(8), Annex XIII statement; class III implantables need NB QMS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06908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" y="4069080"/>
            <a:ext cx="530352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59" y="425196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In-house devices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59" y="475488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Art. 5(5) — health institutions, with conditions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7920" y="4069080"/>
            <a:ext cx="530352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217920" y="4069080"/>
            <a:ext cx="530352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0" y="4251960"/>
            <a:ext cx="4937759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Systems &amp; procedure packs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0" y="4754880"/>
            <a:ext cx="4937759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Art. 22 — statement by the person combining devices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SPECIAL TOPICS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Transition conditions for legacy devices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Art. 120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75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645920"/>
          <a:ext cx="10881360" cy="4535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80960"/>
                <a:gridCol w="3200400"/>
              </a:tblGrid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Condition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Deadline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Device continues to comply with the directive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Ongoing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No significant changes in design or intended purpose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Ongoing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No unacceptable risk to health or safety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Ongoing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MDR QMS in place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26 May 2024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Formal application lodged with a notified body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26 May 2024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Written agreement signed with the notified body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26 Sep 2024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MDR PMS, vigilance and registration requirements applied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Since 26 May 2021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IMPLEMENTATION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MDR implementation roadmap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Roadmap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76</a:t>
            </a:r>
          </a:p>
        </p:txBody>
      </p:sp>
      <p:sp>
        <p:nvSpPr>
          <p:cNvPr id="11" name="Pentagon 10"/>
          <p:cNvSpPr/>
          <p:nvPr/>
        </p:nvSpPr>
        <p:spPr>
          <a:xfrm>
            <a:off x="640080" y="1920240"/>
            <a:ext cx="1699260" cy="914400"/>
          </a:xfrm>
          <a:prstGeom prst="homePlate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19" y="1920240"/>
            <a:ext cx="1287780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Gap analysis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246120"/>
            <a:ext cx="160782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Portfolio, classes, current evidence</a:t>
            </a:r>
          </a:p>
        </p:txBody>
      </p:sp>
      <p:sp>
        <p:nvSpPr>
          <p:cNvPr id="14" name="Chevron 13"/>
          <p:cNvSpPr/>
          <p:nvPr/>
        </p:nvSpPr>
        <p:spPr>
          <a:xfrm>
            <a:off x="2476499" y="1920240"/>
            <a:ext cx="1699260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979419" y="1920240"/>
            <a:ext cx="922020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Strategy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22219" y="3246120"/>
            <a:ext cx="160782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Routes, NB, timelines, budget</a:t>
            </a:r>
          </a:p>
        </p:txBody>
      </p:sp>
      <p:sp>
        <p:nvSpPr>
          <p:cNvPr id="17" name="Chevron 16"/>
          <p:cNvSpPr/>
          <p:nvPr/>
        </p:nvSpPr>
        <p:spPr>
          <a:xfrm>
            <a:off x="4312920" y="1920240"/>
            <a:ext cx="1699260" cy="914400"/>
          </a:xfrm>
          <a:prstGeom prst="chevron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15840" y="1920240"/>
            <a:ext cx="922020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Upgrade QMS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58640" y="3246120"/>
            <a:ext cx="160782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Art. 10(9), PRRC, UDI, PMS</a:t>
            </a:r>
          </a:p>
        </p:txBody>
      </p:sp>
      <p:sp>
        <p:nvSpPr>
          <p:cNvPr id="20" name="Chevron 19"/>
          <p:cNvSpPr/>
          <p:nvPr/>
        </p:nvSpPr>
        <p:spPr>
          <a:xfrm>
            <a:off x="6149340" y="1920240"/>
            <a:ext cx="1699260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52260" y="1920240"/>
            <a:ext cx="922020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Rebuild files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95060" y="3246120"/>
            <a:ext cx="160782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Annex II/III, GSPR, CER</a:t>
            </a:r>
          </a:p>
        </p:txBody>
      </p:sp>
      <p:sp>
        <p:nvSpPr>
          <p:cNvPr id="23" name="Chevron 22"/>
          <p:cNvSpPr/>
          <p:nvPr/>
        </p:nvSpPr>
        <p:spPr>
          <a:xfrm>
            <a:off x="7985759" y="1920240"/>
            <a:ext cx="1699260" cy="914400"/>
          </a:xfrm>
          <a:prstGeom prst="chevron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488680" y="1920240"/>
            <a:ext cx="922020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NB review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31480" y="3246120"/>
            <a:ext cx="160782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Audit, TD and clinical review</a:t>
            </a:r>
          </a:p>
        </p:txBody>
      </p:sp>
      <p:sp>
        <p:nvSpPr>
          <p:cNvPr id="26" name="Chevron 25"/>
          <p:cNvSpPr/>
          <p:nvPr/>
        </p:nvSpPr>
        <p:spPr>
          <a:xfrm>
            <a:off x="9822179" y="1920240"/>
            <a:ext cx="1699260" cy="914400"/>
          </a:xfrm>
          <a:prstGeom prst="chevron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325100" y="1920240"/>
            <a:ext cx="922020" cy="914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Maintain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67900" y="3246120"/>
            <a:ext cx="160782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300" b="0" i="0">
                <a:solidFill>
                  <a:srgbClr val="1C2433"/>
                </a:solidFill>
                <a:latin typeface="Calibri"/>
              </a:rPr>
              <a:t>PMS, PSUR, PMCF, updates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IMPLEMENTATION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Common notified body findings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Findings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77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Clinical evidence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Insufficient data or weak equivalence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5864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58640" y="164592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152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GSPR checklist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1520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Generic entries without evidence references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7720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6008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PMS plan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0080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No indicators or thresholds defined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0080" y="406908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59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Risk management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59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Not linked to clinical and PMS data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5864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58640" y="406908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41520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Labelling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520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Claims not supported by the CER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7720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77200" y="406908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60080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Supplier control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60080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Critical suppliers not audited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IMPLEMENTATION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Key MDCG guidance to keep handy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MDCG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78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645920"/>
          <a:ext cx="1088136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/>
                <a:gridCol w="7772400"/>
              </a:tblGrid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Document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Topic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MDCG 2019-11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Qualification and classification of software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MDCG 2019-16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Cybersecurity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MDCG 2020-5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Clinical evaluation — equivalence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MDCG 2020-6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Sufficient clinical evidence for legacy devices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MDCG 2020-7 / 2020-8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PMCF plan and evaluation report templates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MDCG 2021-24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Classification of medical devices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MDCG 2022-21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Periodic safety update report (PSUR)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MDCG 2019-9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Summary of safety and clinical performance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IMPLEMENTATION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Who owns what (RACI-style)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79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645920"/>
          <a:ext cx="10881360" cy="3968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3360"/>
                <a:gridCol w="3291840"/>
                <a:gridCol w="3566160"/>
              </a:tblGrid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Activity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Owner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Supports</a:t>
                      </a:r>
                    </a:p>
                  </a:txBody>
                  <a:tcPr marL="73152" marR="73152" marT="27432" marB="27432"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Regulatory strategy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RA lead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Management, PRRC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Technical documentation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R&amp;D + RA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Quality, Clinical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Clinical evaluation &amp; PMCF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Clinical affairs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RA, Medical expert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PMS &amp; vigilance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Quality / PMS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PRRC, Service, Sales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UDI &amp; EUDAMED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RA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Labelling, IT, Supply chain</a:t>
                      </a:r>
                    </a:p>
                  </a:txBody>
                  <a:tcPr marL="73152" marR="73152" marT="27432" marB="27432">
                    <a:solidFill>
                      <a:srgbClr val="EEF3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C2433"/>
                          </a:solidFill>
                          <a:latin typeface="Calibri"/>
                        </a:rPr>
                        <a:t>Release &amp; conformity check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PRRC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C2433"/>
                          </a:solidFill>
                          <a:latin typeface="Calibri"/>
                        </a:rPr>
                        <a:t>QA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IMPLEMENTATION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Readiness checklist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600200"/>
            <a:ext cx="69494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sz="1800">
                <a:solidFill>
                  <a:srgbClr val="1C2433"/>
                </a:solidFill>
                <a:latin typeface="Calibri"/>
              </a:rPr>
              <a:t>Classification documented for every device with rule rationale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sz="1800">
                <a:solidFill>
                  <a:srgbClr val="1C2433"/>
                </a:solidFill>
                <a:latin typeface="Calibri"/>
              </a:rPr>
              <a:t>GSPR checklist completed with evidence references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sz="1800">
                <a:solidFill>
                  <a:srgbClr val="1C2433"/>
                </a:solidFill>
                <a:latin typeface="Calibri"/>
              </a:rPr>
              <a:t>CER current, with PMCF plan and report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sz="1800">
                <a:solidFill>
                  <a:srgbClr val="1C2433"/>
                </a:solidFill>
                <a:latin typeface="Calibri"/>
              </a:rPr>
              <a:t>PMS plan with indicators; PSUR / PMSR schedule set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sz="1800">
                <a:solidFill>
                  <a:srgbClr val="1C2433"/>
                </a:solidFill>
                <a:latin typeface="Calibri"/>
              </a:rPr>
              <a:t>UDI assigned and EUDAMED registration complete</a:t>
            </a:r>
          </a:p>
          <a:p>
            <a:pPr>
              <a:spcAft>
                <a:spcPts val="900"/>
              </a:spcAft>
            </a:pPr>
            <a:r>
              <a:rPr sz="1200">
                <a:solidFill>
                  <a:srgbClr val="0E8C8C"/>
                </a:solidFill>
              </a:rPr>
              <a:t>■  </a:t>
            </a:r>
            <a:r>
              <a:rPr sz="1800">
                <a:solidFill>
                  <a:srgbClr val="1C2433"/>
                </a:solidFill>
                <a:latin typeface="Calibri"/>
              </a:rPr>
              <a:t>PRRC appointed; labels and IFU reviewed against Annex I §23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01000" y="1645920"/>
            <a:ext cx="3566160" cy="448056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0" y="1645920"/>
            <a:ext cx="109728" cy="448056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0" y="1874519"/>
            <a:ext cx="310896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800" b="1" i="0">
                <a:solidFill>
                  <a:srgbClr val="0B2A5B"/>
                </a:solidFill>
                <a:latin typeface="Georgia"/>
              </a:rPr>
              <a:t>Self-check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21040" y="2423160"/>
            <a:ext cx="3108960" cy="35661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500" b="0" i="0">
                <a:solidFill>
                  <a:srgbClr val="1C2433"/>
                </a:solidFill>
                <a:latin typeface="Calibri"/>
              </a:rPr>
              <a:t>If any item is 'no' or 'not sure', treat it as a gap and plan an action with an owner and date.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8229600" cy="3200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1" i="0">
                <a:solidFill>
                  <a:srgbClr val="0E8C8C"/>
                </a:solidFill>
                <a:latin typeface="Calibri"/>
              </a:rPr>
              <a:t>CLOSING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9326880" cy="8229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200" b="1" i="0">
                <a:solidFill>
                  <a:srgbClr val="0B2A5B"/>
                </a:solidFill>
                <a:latin typeface="Georgia"/>
              </a:rPr>
              <a:t>Key takeaways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502920"/>
            <a:ext cx="1828800" cy="45720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502920"/>
            <a:ext cx="1828800" cy="457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1" i="0">
                <a:solidFill>
                  <a:srgbClr val="0B2A5B"/>
                </a:solidFill>
                <a:latin typeface="Calibri"/>
              </a:rPr>
              <a:t>Summary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00800"/>
            <a:ext cx="10881360" cy="9144"/>
          </a:xfrm>
          <a:prstGeom prst="rect">
            <a:avLst/>
          </a:prstGeom>
          <a:solidFill>
            <a:srgbClr val="D5DE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000" b="0" i="0">
                <a:solidFill>
                  <a:srgbClr val="5A677D"/>
                </a:solidFill>
                <a:latin typeface="Calibri"/>
              </a:rPr>
              <a:t>SkillMed  •  EU MDR (EU) 2017/745 Master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4652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000" b="0" i="0">
                <a:solidFill>
                  <a:srgbClr val="5A677D"/>
                </a:solidFill>
                <a:latin typeface="Calibri"/>
              </a:rPr>
              <a:t>81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Lifecycle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Evidence never stops — PMS and PMCF keep the CER alive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5864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58640" y="164592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152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Classify carefully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1520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Class drives route, NB involvement and evidence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164592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77200" y="164592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60080" y="182880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Document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0080" y="233172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GSPR, TD and RMF must link to each other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0080" y="406908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59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Be transparent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59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UDI, EUDAMED and SSCP make data public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5864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58640" y="4069080"/>
            <a:ext cx="3444240" cy="82296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41520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Plan early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520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NB capacity and clinical data take time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77200" y="4069080"/>
            <a:ext cx="3444240" cy="2148840"/>
          </a:xfrm>
          <a:prstGeom prst="round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77200" y="4069080"/>
            <a:ext cx="3444240" cy="82296"/>
          </a:xfrm>
          <a:prstGeom prst="rect">
            <a:avLst/>
          </a:prstGeom>
          <a:solidFill>
            <a:srgbClr val="0E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60080" y="4251960"/>
            <a:ext cx="307848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700" b="1" i="0">
                <a:solidFill>
                  <a:srgbClr val="0B2A5B"/>
                </a:solidFill>
                <a:latin typeface="Georgia"/>
              </a:rPr>
              <a:t>Keep learning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60080" y="4754880"/>
            <a:ext cx="3078480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400" b="0" i="0">
                <a:solidFill>
                  <a:srgbClr val="1C2433"/>
                </a:solidFill>
                <a:latin typeface="Calibri"/>
              </a:rPr>
              <a:t>Track MDCG guidance and standards updates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46304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Georgia"/>
              </a:rPr>
              <a:t>Turn knowledge into a certificate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651760"/>
            <a:ext cx="10058400" cy="12801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2200" b="0" i="0">
                <a:solidFill>
                  <a:srgbClr val="C9D6EA"/>
                </a:solidFill>
                <a:latin typeface="Calibri"/>
              </a:rPr>
              <a:t>Take the SkillMed EU MDR course, pass the exam and earn a verifiable certificate you can share on LinkedIn.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06240"/>
            <a:ext cx="10058400" cy="12801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2000" b="1" i="0">
                <a:solidFill>
                  <a:srgbClr val="F2B705"/>
                </a:solidFill>
                <a:latin typeface="Calibri"/>
              </a:rPr>
              <a:t>www.skillmed.in/courses/eu-mdr</a:t>
            </a:r>
          </a:p>
          <a:p>
            <a:pPr algn="l"/>
            <a:r>
              <a:rPr sz="2000" b="1" i="0">
                <a:solidFill>
                  <a:srgbClr val="F2B705"/>
                </a:solidFill>
                <a:latin typeface="Calibri"/>
              </a:rPr>
              <a:t>info@skillmed.in  •  +91-9574577249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852160"/>
            <a:ext cx="10515600" cy="5486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i="1">
                <a:solidFill>
                  <a:srgbClr val="C9D6EA"/>
                </a:solidFill>
                <a:latin typeface="Calibri"/>
              </a:rPr>
              <a:t>Training summary only. Always refer to the official text of Regulation (EU) 2017/745 and its amendments.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